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71" r:id="rId4"/>
    <p:sldId id="278" r:id="rId5"/>
    <p:sldId id="279" r:id="rId6"/>
    <p:sldId id="280" r:id="rId7"/>
    <p:sldId id="281" r:id="rId8"/>
    <p:sldId id="283" r:id="rId9"/>
    <p:sldId id="284" r:id="rId10"/>
    <p:sldId id="286" r:id="rId11"/>
    <p:sldId id="287" r:id="rId12"/>
    <p:sldId id="258" r:id="rId13"/>
    <p:sldId id="259" r:id="rId14"/>
    <p:sldId id="261" r:id="rId15"/>
    <p:sldId id="272" r:id="rId16"/>
    <p:sldId id="274" r:id="rId17"/>
    <p:sldId id="275"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0570C-4FE8-4B9D-9239-ED047BB06621}" type="datetimeFigureOut">
              <a:rPr lang="tr-TR" smtClean="0"/>
              <a:t>27.11.2025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A1557-A47B-43B0-B9F5-4487329537B4}" type="slidenum">
              <a:rPr lang="tr-TR" smtClean="0"/>
              <a:t>‹#›</a:t>
            </a:fld>
            <a:endParaRPr lang="tr-TR"/>
          </a:p>
        </p:txBody>
      </p:sp>
    </p:spTree>
    <p:extLst>
      <p:ext uri="{BB962C8B-B14F-4D97-AF65-F5344CB8AC3E}">
        <p14:creationId xmlns:p14="http://schemas.microsoft.com/office/powerpoint/2010/main" val="225811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A23720DD-5B6D-40BF-8493-A6B52D484E6B}" type="datetimeFigureOut">
              <a:rPr lang="tr-TR" smtClean="0"/>
              <a:pPr/>
              <a:t>27.11.2025</a:t>
            </a:fld>
            <a:endParaRPr lang="tr-TR"/>
          </a:p>
        </p:txBody>
      </p:sp>
      <p:sp>
        <p:nvSpPr>
          <p:cNvPr id="5" name="Footer Placeholder 4"/>
          <p:cNvSpPr>
            <a:spLocks noGrp="1"/>
          </p:cNvSpPr>
          <p:nvPr>
            <p:ph type="ftr" sz="quarter" idx="11"/>
          </p:nvPr>
        </p:nvSpPr>
        <p:spPr>
          <a:xfrm>
            <a:off x="914400" y="4323846"/>
            <a:ext cx="4880610" cy="365125"/>
          </a:xfrm>
        </p:spPr>
        <p:txBody>
          <a:bodyPr/>
          <a:lstStyle/>
          <a:p>
            <a:endParaRPr lang="tr-TR"/>
          </a:p>
        </p:txBody>
      </p:sp>
      <p:sp>
        <p:nvSpPr>
          <p:cNvPr id="6" name="Slide Number Placeholder 5"/>
          <p:cNvSpPr>
            <a:spLocks noGrp="1"/>
          </p:cNvSpPr>
          <p:nvPr>
            <p:ph type="sldNum" sz="quarter" idx="12"/>
          </p:nvPr>
        </p:nvSpPr>
        <p:spPr>
          <a:xfrm>
            <a:off x="6057900" y="1430867"/>
            <a:ext cx="2171700"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3114448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1157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a:xfrm>
            <a:off x="594360" y="381001"/>
            <a:ext cx="4830656" cy="365125"/>
          </a:xfrm>
        </p:spPr>
        <p:txBody>
          <a:bodyPr/>
          <a:lstStyle/>
          <a:p>
            <a:endParaRPr lang="tr-TR"/>
          </a:p>
        </p:txBody>
      </p:sp>
      <p:sp>
        <p:nvSpPr>
          <p:cNvPr id="7" name="Slide Number Placeholder 6"/>
          <p:cNvSpPr>
            <a:spLocks noGrp="1"/>
          </p:cNvSpPr>
          <p:nvPr>
            <p:ph type="sldNum" sz="quarter" idx="12"/>
          </p:nvPr>
        </p:nvSpPr>
        <p:spPr>
          <a:xfrm>
            <a:off x="7882466" y="381001"/>
            <a:ext cx="667174"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2466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a:xfrm>
            <a:off x="594360" y="379438"/>
            <a:ext cx="4830656" cy="365125"/>
          </a:xfrm>
        </p:spPr>
        <p:txBody>
          <a:bodyPr/>
          <a:lstStyle/>
          <a:p>
            <a:endParaRPr lang="tr-TR"/>
          </a:p>
        </p:txBody>
      </p:sp>
      <p:sp>
        <p:nvSpPr>
          <p:cNvPr id="7" name="Slide Number Placeholder 6"/>
          <p:cNvSpPr>
            <a:spLocks noGrp="1"/>
          </p:cNvSpPr>
          <p:nvPr>
            <p:ph type="sldNum" sz="quarter" idx="12"/>
          </p:nvPr>
        </p:nvSpPr>
        <p:spPr>
          <a:xfrm>
            <a:off x="7882466" y="381001"/>
            <a:ext cx="667174" cy="365125"/>
          </a:xfrm>
        </p:spPr>
        <p:txBody>
          <a:bodyPr/>
          <a:lstStyle/>
          <a:p>
            <a:fld id="{F302176B-0E47-46AC-8F43-DAB4B8A37D06}" type="slidenum">
              <a:rPr lang="tr-TR" smtClean="0"/>
              <a:pPr/>
              <a:t>‹#›</a:t>
            </a:fld>
            <a:endParaRPr lang="tr-T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88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a:xfrm>
            <a:off x="594360" y="378884"/>
            <a:ext cx="4830656" cy="365125"/>
          </a:xfrm>
        </p:spPr>
        <p:txBody>
          <a:bodyPr/>
          <a:lstStyle/>
          <a:p>
            <a:endParaRPr lang="tr-TR"/>
          </a:p>
        </p:txBody>
      </p:sp>
      <p:sp>
        <p:nvSpPr>
          <p:cNvPr id="7" name="Slide Number Placeholder 6"/>
          <p:cNvSpPr>
            <a:spLocks noGrp="1"/>
          </p:cNvSpPr>
          <p:nvPr>
            <p:ph type="sldNum" sz="quarter" idx="12"/>
          </p:nvPr>
        </p:nvSpPr>
        <p:spPr>
          <a:xfrm>
            <a:off x="7882466" y="381001"/>
            <a:ext cx="667174"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7045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02606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656117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0330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23720DD-5B6D-40BF-8493-A6B52D484E6B}" type="datetimeFigureOut">
              <a:rPr lang="tr-TR" smtClean="0"/>
              <a:pPr/>
              <a:t>27.11.2025</a:t>
            </a:fld>
            <a:endParaRPr lang="tr-TR"/>
          </a:p>
        </p:txBody>
      </p:sp>
      <p:sp>
        <p:nvSpPr>
          <p:cNvPr id="5" name="Footer Placeholder 4"/>
          <p:cNvSpPr>
            <a:spLocks noGrp="1"/>
          </p:cNvSpPr>
          <p:nvPr>
            <p:ph type="ftr" sz="quarter" idx="11"/>
          </p:nvPr>
        </p:nvSpPr>
        <p:spPr>
          <a:xfrm>
            <a:off x="594360" y="381001"/>
            <a:ext cx="4830656" cy="365125"/>
          </a:xfrm>
        </p:spPr>
        <p:txBody>
          <a:bodyPr/>
          <a:lstStyle/>
          <a:p>
            <a:endParaRPr lang="tr-TR"/>
          </a:p>
        </p:txBody>
      </p:sp>
      <p:sp>
        <p:nvSpPr>
          <p:cNvPr id="6" name="Slide Number Placeholder 5"/>
          <p:cNvSpPr>
            <a:spLocks noGrp="1"/>
          </p:cNvSpPr>
          <p:nvPr>
            <p:ph type="sldNum" sz="quarter" idx="12"/>
          </p:nvPr>
        </p:nvSpPr>
        <p:spPr>
          <a:xfrm>
            <a:off x="7882466" y="381001"/>
            <a:ext cx="667174"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56718284"/>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3974186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23720DD-5B6D-40BF-8493-A6B52D484E6B}" type="datetimeFigureOut">
              <a:rPr lang="tr-TR" smtClean="0"/>
              <a:pPr/>
              <a:t>27.11.2025</a:t>
            </a:fld>
            <a:endParaRPr lang="tr-TR"/>
          </a:p>
        </p:txBody>
      </p:sp>
      <p:sp>
        <p:nvSpPr>
          <p:cNvPr id="5" name="Footer Placeholder 4"/>
          <p:cNvSpPr>
            <a:spLocks noGrp="1"/>
          </p:cNvSpPr>
          <p:nvPr>
            <p:ph type="ftr" sz="quarter" idx="11"/>
          </p:nvPr>
        </p:nvSpPr>
        <p:spPr>
          <a:xfrm>
            <a:off x="594360" y="381001"/>
            <a:ext cx="4830656" cy="365125"/>
          </a:xfrm>
        </p:spPr>
        <p:txBody>
          <a:bodyPr/>
          <a:lstStyle/>
          <a:p>
            <a:endParaRPr lang="tr-TR"/>
          </a:p>
        </p:txBody>
      </p:sp>
      <p:sp>
        <p:nvSpPr>
          <p:cNvPr id="6" name="Slide Number Placeholder 5"/>
          <p:cNvSpPr>
            <a:spLocks noGrp="1"/>
          </p:cNvSpPr>
          <p:nvPr>
            <p:ph type="sldNum" sz="quarter" idx="12"/>
          </p:nvPr>
        </p:nvSpPr>
        <p:spPr>
          <a:xfrm>
            <a:off x="7882466" y="381001"/>
            <a:ext cx="667173"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3527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0144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94359" y="3132667"/>
            <a:ext cx="3910579" cy="31309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2098" y="3132667"/>
            <a:ext cx="3907541" cy="31309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70849942"/>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4801889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10323157"/>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2561771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27.11.2025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6912598"/>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3720DD-5B6D-40BF-8493-A6B52D484E6B}" type="datetimeFigureOut">
              <a:rPr lang="tr-TR" smtClean="0"/>
              <a:pPr/>
              <a:t>27.11.2025</a:t>
            </a:fld>
            <a:endParaRPr lang="tr-T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39330120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pull/>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340768"/>
            <a:ext cx="7772400" cy="1780108"/>
          </a:xfrm>
        </p:spPr>
        <p:txBody>
          <a:bodyPr>
            <a:normAutofit fontScale="90000"/>
          </a:bodyPr>
          <a:lstStyle/>
          <a:p>
            <a:pPr algn="ctr"/>
            <a:br>
              <a:rPr lang="tr-TR" dirty="0"/>
            </a:br>
            <a:br>
              <a:rPr lang="tr-TR" dirty="0"/>
            </a:br>
            <a:br>
              <a:rPr lang="tr-TR" dirty="0"/>
            </a:br>
            <a:br>
              <a:rPr lang="tr-TR" dirty="0"/>
            </a:br>
            <a:br>
              <a:rPr lang="tr-TR" dirty="0"/>
            </a:br>
            <a:r>
              <a:rPr lang="tr-TR" dirty="0"/>
              <a:t>6.1.11 </a:t>
            </a:r>
            <a:br>
              <a:rPr lang="tr-TR" dirty="0"/>
            </a:br>
            <a:r>
              <a:rPr lang="tr-TR" dirty="0"/>
              <a:t>Bilgisayar Ağları</a:t>
            </a:r>
            <a:br>
              <a:rPr lang="tr-TR" dirty="0"/>
            </a:br>
            <a:endParaRPr lang="tr-TR" dirty="0"/>
          </a:p>
        </p:txBody>
      </p:sp>
      <p:sp>
        <p:nvSpPr>
          <p:cNvPr id="5" name="Alt Başlık 4">
            <a:extLst>
              <a:ext uri="{FF2B5EF4-FFF2-40B4-BE49-F238E27FC236}">
                <a16:creationId xmlns:a16="http://schemas.microsoft.com/office/drawing/2014/main" id="{CEDA70A2-273A-C697-CCB6-C02876A13D0E}"/>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692315077"/>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155575" y="2603752"/>
            <a:ext cx="4624065" cy="3450696"/>
          </a:xfrm>
        </p:spPr>
        <p:txBody>
          <a:bodyPr>
            <a:normAutofit/>
          </a:bodyPr>
          <a:lstStyle/>
          <a:p>
            <a:r>
              <a:rPr lang="tr-TR" dirty="0"/>
              <a:t>Bilgisayarların telefon hattı üzerinden internete bağlanmasını sağlayan elektronik cihaza </a:t>
            </a:r>
            <a:r>
              <a:rPr lang="tr-TR" b="1" dirty="0"/>
              <a:t>modem </a:t>
            </a:r>
            <a:r>
              <a:rPr lang="tr-TR" dirty="0"/>
              <a:t>denir.</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intran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yÃ¶nlendiric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a:extLst>
              <a:ext uri="{FF2B5EF4-FFF2-40B4-BE49-F238E27FC236}">
                <a16:creationId xmlns:a16="http://schemas.microsoft.com/office/drawing/2014/main" id="{3D6B2274-7794-B945-3F6E-BD3880FB593B}"/>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580112" y="2280320"/>
            <a:ext cx="2520280" cy="2520280"/>
          </a:xfrm>
          <a:prstGeom prst="rect">
            <a:avLst/>
          </a:prstGeom>
        </p:spPr>
      </p:pic>
    </p:spTree>
    <p:extLst>
      <p:ext uri="{BB962C8B-B14F-4D97-AF65-F5344CB8AC3E}">
        <p14:creationId xmlns:p14="http://schemas.microsoft.com/office/powerpoint/2010/main" val="309630115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155575" y="2603752"/>
            <a:ext cx="4624065" cy="3450696"/>
          </a:xfrm>
        </p:spPr>
        <p:txBody>
          <a:bodyPr>
            <a:normAutofit/>
          </a:bodyPr>
          <a:lstStyle/>
          <a:p>
            <a:r>
              <a:rPr lang="tr-TR" dirty="0"/>
              <a:t>Kişisel bilgisayar, video oyunu konsolları, akıllı telefonlar gibi cihazların kablosuz olarak internete bağlanmasını sağlayan teknolojiye </a:t>
            </a:r>
            <a:r>
              <a:rPr lang="tr-TR" b="1" dirty="0"/>
              <a:t>ara kablosuz internet-</a:t>
            </a:r>
            <a:r>
              <a:rPr lang="tr-TR" b="1" dirty="0" err="1"/>
              <a:t>Wi</a:t>
            </a:r>
            <a:r>
              <a:rPr lang="tr-TR" b="1" dirty="0"/>
              <a:t>-Fi </a:t>
            </a:r>
            <a:r>
              <a:rPr lang="tr-TR" dirty="0"/>
              <a:t>denir.</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intran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yÃ¶nlendiric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768948"/>
            <a:ext cx="2890334" cy="212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03092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1054939"/>
            <a:ext cx="7920880" cy="1325563"/>
          </a:xfrm>
        </p:spPr>
        <p:txBody>
          <a:bodyPr>
            <a:normAutofit/>
          </a:bodyPr>
          <a:lstStyle/>
          <a:p>
            <a:pPr algn="ctr"/>
            <a:r>
              <a:rPr lang="tr-TR" sz="3200" b="1" dirty="0">
                <a:latin typeface="Candara" panose="020E0502030303020204" pitchFamily="34" charset="0"/>
              </a:rPr>
              <a:t>Bilgisayar Ağları Kullanmanın Önemi</a:t>
            </a:r>
          </a:p>
        </p:txBody>
      </p:sp>
      <p:sp>
        <p:nvSpPr>
          <p:cNvPr id="3" name="İçerik Yer Tutucusu 2"/>
          <p:cNvSpPr>
            <a:spLocks noGrp="1"/>
          </p:cNvSpPr>
          <p:nvPr>
            <p:ph idx="1"/>
          </p:nvPr>
        </p:nvSpPr>
        <p:spPr>
          <a:xfrm>
            <a:off x="179512" y="3429000"/>
            <a:ext cx="4320480" cy="2304256"/>
          </a:xfrm>
        </p:spPr>
        <p:txBody>
          <a:bodyPr/>
          <a:lstStyle/>
          <a:p>
            <a:pPr marL="0" indent="0" algn="ctr">
              <a:buNone/>
            </a:pPr>
            <a:r>
              <a:rPr lang="tr-TR" dirty="0">
                <a:latin typeface="Cambria" panose="02040503050406030204" pitchFamily="18" charset="0"/>
              </a:rPr>
              <a:t>Sizce bilgisayar ağları hangi amaçlar için kullanılıyor?</a:t>
            </a:r>
          </a:p>
        </p:txBody>
      </p:sp>
      <p:pic>
        <p:nvPicPr>
          <p:cNvPr id="2052" name="Picture 4" descr="http://www.brandchannel.com/home/image.axd?picture=2012%2F4%2Fkidst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433" y="2492896"/>
            <a:ext cx="4695567" cy="31359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70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anim calcmode="lin" valueType="num">
                                      <p:cBhvr>
                                        <p:cTn id="16" dur="2000" fill="hold"/>
                                        <p:tgtEl>
                                          <p:spTgt spid="2052"/>
                                        </p:tgtEl>
                                        <p:attrNameLst>
                                          <p:attrName>ppt_w</p:attrName>
                                        </p:attrNameLst>
                                      </p:cBhvr>
                                      <p:tavLst>
                                        <p:tav tm="0" fmla="#ppt_w*sin(2.5*pi*$)">
                                          <p:val>
                                            <p:fltVal val="0"/>
                                          </p:val>
                                        </p:tav>
                                        <p:tav tm="100000">
                                          <p:val>
                                            <p:fltVal val="1"/>
                                          </p:val>
                                        </p:tav>
                                      </p:tavLst>
                                    </p:anim>
                                    <p:anim calcmode="lin" valueType="num">
                                      <p:cBhvr>
                                        <p:cTn id="17"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692696"/>
            <a:ext cx="8280920" cy="1097914"/>
          </a:xfrm>
        </p:spPr>
        <p:txBody>
          <a:bodyPr>
            <a:normAutofit/>
          </a:bodyPr>
          <a:lstStyle/>
          <a:p>
            <a:pPr algn="ctr"/>
            <a:r>
              <a:rPr lang="tr-TR" sz="3600" dirty="0">
                <a:latin typeface="Candara" panose="020E0502030303020204" pitchFamily="34" charset="0"/>
              </a:rPr>
              <a:t>Bilgisayar Ağı Kullanım Amaçları</a:t>
            </a:r>
          </a:p>
        </p:txBody>
      </p:sp>
      <p:sp>
        <p:nvSpPr>
          <p:cNvPr id="3" name="İçerik Yer Tutucusu 2"/>
          <p:cNvSpPr>
            <a:spLocks noGrp="1"/>
          </p:cNvSpPr>
          <p:nvPr>
            <p:ph idx="1"/>
          </p:nvPr>
        </p:nvSpPr>
        <p:spPr>
          <a:xfrm>
            <a:off x="323528" y="2084173"/>
            <a:ext cx="3932986" cy="4464908"/>
          </a:xfrm>
        </p:spPr>
        <p:txBody>
          <a:bodyPr>
            <a:normAutofit fontScale="92500" lnSpcReduction="10000"/>
          </a:bodyPr>
          <a:lstStyle/>
          <a:p>
            <a:pPr marL="0" indent="0">
              <a:buNone/>
            </a:pPr>
            <a:r>
              <a:rPr lang="tr-TR" dirty="0">
                <a:latin typeface="Cambria" panose="02040503050406030204" pitchFamily="18" charset="0"/>
              </a:rPr>
              <a:t>Bilgisayar ağları kurmanın amaçlarından bazıları şunlardır:</a:t>
            </a:r>
          </a:p>
          <a:p>
            <a:pPr>
              <a:buFont typeface="Wingdings" panose="05000000000000000000" pitchFamily="2" charset="2"/>
              <a:buChar char="§"/>
            </a:pPr>
            <a:r>
              <a:rPr lang="tr-TR" dirty="0">
                <a:latin typeface="Cambria" panose="02040503050406030204" pitchFamily="18" charset="0"/>
              </a:rPr>
              <a:t>Dosya paylaşmak.</a:t>
            </a:r>
          </a:p>
          <a:p>
            <a:pPr>
              <a:buFont typeface="Wingdings" panose="05000000000000000000" pitchFamily="2" charset="2"/>
              <a:buChar char="§"/>
            </a:pPr>
            <a:r>
              <a:rPr lang="tr-TR" dirty="0">
                <a:latin typeface="Cambria" panose="02040503050406030204" pitchFamily="18" charset="0"/>
              </a:rPr>
              <a:t>Yazıcı gibi donanımları paylaşmak.</a:t>
            </a:r>
          </a:p>
          <a:p>
            <a:pPr>
              <a:buFont typeface="Wingdings" panose="05000000000000000000" pitchFamily="2" charset="2"/>
              <a:buChar char="§"/>
            </a:pPr>
            <a:r>
              <a:rPr lang="tr-TR" dirty="0">
                <a:latin typeface="Cambria" panose="02040503050406030204" pitchFamily="18" charset="0"/>
              </a:rPr>
              <a:t>Uzaktan bilgisayar kontrolü sağlamak.</a:t>
            </a:r>
          </a:p>
          <a:p>
            <a:pPr>
              <a:buFont typeface="Wingdings" panose="05000000000000000000" pitchFamily="2" charset="2"/>
              <a:buChar char="§"/>
            </a:pPr>
            <a:r>
              <a:rPr lang="tr-TR" dirty="0">
                <a:latin typeface="Cambria" panose="02040503050406030204" pitchFamily="18" charset="0"/>
              </a:rPr>
              <a:t>Karşılıklı veya birlikte oyun oynamak.</a:t>
            </a:r>
          </a:p>
          <a:p>
            <a:pPr>
              <a:buFont typeface="Wingdings" panose="05000000000000000000" pitchFamily="2" charset="2"/>
              <a:buChar char="§"/>
            </a:pPr>
            <a:r>
              <a:rPr lang="tr-TR" dirty="0">
                <a:latin typeface="Cambria" panose="02040503050406030204" pitchFamily="18" charset="0"/>
              </a:rPr>
              <a:t>İnternet hizmeti gibi çeşitli servisleri paylaşmak.</a:t>
            </a:r>
          </a:p>
          <a:p>
            <a:pPr>
              <a:buFont typeface="Wingdings" panose="05000000000000000000" pitchFamily="2" charset="2"/>
              <a:buChar char="§"/>
            </a:pPr>
            <a:r>
              <a:rPr lang="tr-TR" dirty="0">
                <a:latin typeface="Cambria" panose="02040503050406030204" pitchFamily="18" charset="0"/>
              </a:rPr>
              <a:t>Ağ üzerinden cihazların kontrolünü ve yönetimini sağlamak.</a:t>
            </a:r>
          </a:p>
          <a:p>
            <a:pPr>
              <a:buFont typeface="Wingdings" panose="05000000000000000000" pitchFamily="2" charset="2"/>
              <a:buChar char="§"/>
            </a:pPr>
            <a:endParaRPr lang="tr-TR" dirty="0">
              <a:latin typeface="Cambria" panose="02040503050406030204" pitchFamily="18" charset="0"/>
            </a:endParaRPr>
          </a:p>
          <a:p>
            <a:pPr>
              <a:buFont typeface="Wingdings" panose="05000000000000000000" pitchFamily="2" charset="2"/>
              <a:buChar char="§"/>
            </a:pPr>
            <a:endParaRPr lang="tr-TR" dirty="0">
              <a:latin typeface="Cambria" panose="02040503050406030204" pitchFamily="18" charset="0"/>
            </a:endParaRPr>
          </a:p>
        </p:txBody>
      </p:sp>
      <p:pic>
        <p:nvPicPr>
          <p:cNvPr id="3074" name="Picture 2" descr="http://supermario3dworld.nintendo.com/_ui/img/views/story/good-gu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330052"/>
            <a:ext cx="3258837" cy="23493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uggingweb.com/wp-content/uploads/2012/07/file-sharing_bugging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17124"/>
            <a:ext cx="3574192" cy="219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863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heel(1)">
                                      <p:cBhvr>
                                        <p:cTn id="20" dur="20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332656"/>
            <a:ext cx="7632848" cy="1325563"/>
          </a:xfrm>
        </p:spPr>
        <p:txBody>
          <a:bodyPr>
            <a:normAutofit/>
          </a:bodyPr>
          <a:lstStyle/>
          <a:p>
            <a:pPr algn="ctr"/>
            <a:r>
              <a:rPr lang="tr-TR" dirty="0">
                <a:latin typeface="Candara" panose="020E0502030303020204" pitchFamily="34" charset="0"/>
              </a:rPr>
              <a:t>DOSYA PAYLAŞIMI NASIL YAPILIR?</a:t>
            </a:r>
          </a:p>
        </p:txBody>
      </p:sp>
      <p:sp>
        <p:nvSpPr>
          <p:cNvPr id="3" name="İçerik Yer Tutucusu 2"/>
          <p:cNvSpPr>
            <a:spLocks noGrp="1"/>
          </p:cNvSpPr>
          <p:nvPr>
            <p:ph idx="1"/>
          </p:nvPr>
        </p:nvSpPr>
        <p:spPr>
          <a:xfrm>
            <a:off x="5292080" y="1863461"/>
            <a:ext cx="3744416" cy="4200421"/>
          </a:xfrm>
        </p:spPr>
        <p:txBody>
          <a:bodyPr>
            <a:noAutofit/>
          </a:bodyPr>
          <a:lstStyle/>
          <a:p>
            <a:pPr marL="0" indent="0">
              <a:buNone/>
            </a:pPr>
            <a:r>
              <a:rPr lang="tr-TR" sz="2400" dirty="0"/>
              <a:t>Dosya paylaşımı yapılacak bilgisayarlar aynı ağ üzerinde olmalıdır. Aynı, ağda iseler paylaşıma açılacak dosya fare ile sağ tıklanır. Çıkan menüden ‘Özellikler’ kısmına tıklanır çıkan menüden ‘Paylaşım’ kısmına tıklanır uygula diyerek dosyayı paylaşıma açmış oluruz.</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44824"/>
            <a:ext cx="2016224" cy="481047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826121"/>
            <a:ext cx="2769418" cy="4829175"/>
          </a:xfrm>
          <a:prstGeom prst="rect">
            <a:avLst/>
          </a:prstGeom>
        </p:spPr>
      </p:pic>
    </p:spTree>
    <p:extLst>
      <p:ext uri="{BB962C8B-B14F-4D97-AF65-F5344CB8AC3E}">
        <p14:creationId xmlns:p14="http://schemas.microsoft.com/office/powerpoint/2010/main" val="2354547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332656"/>
            <a:ext cx="7579568" cy="1325563"/>
          </a:xfrm>
        </p:spPr>
        <p:txBody>
          <a:bodyPr>
            <a:normAutofit/>
          </a:bodyPr>
          <a:lstStyle/>
          <a:p>
            <a:pPr algn="ctr"/>
            <a:r>
              <a:rPr lang="tr-TR" dirty="0">
                <a:latin typeface="Candara" panose="020E0502030303020204" pitchFamily="34" charset="0"/>
              </a:rPr>
              <a:t>YAZICI PAYLAŞIMI NASIL YAPILIR?</a:t>
            </a:r>
          </a:p>
        </p:txBody>
      </p:sp>
      <p:sp>
        <p:nvSpPr>
          <p:cNvPr id="3" name="İçerik Yer Tutucusu 2"/>
          <p:cNvSpPr>
            <a:spLocks noGrp="1"/>
          </p:cNvSpPr>
          <p:nvPr>
            <p:ph idx="1"/>
          </p:nvPr>
        </p:nvSpPr>
        <p:spPr>
          <a:xfrm>
            <a:off x="5350997" y="1819107"/>
            <a:ext cx="3459893" cy="4200421"/>
          </a:xfrm>
        </p:spPr>
        <p:txBody>
          <a:bodyPr>
            <a:normAutofit fontScale="70000" lnSpcReduction="20000"/>
          </a:bodyPr>
          <a:lstStyle/>
          <a:p>
            <a:pPr marL="0" indent="0">
              <a:buNone/>
            </a:pPr>
            <a:r>
              <a:rPr lang="tr-TR" sz="3200" dirty="0"/>
              <a:t>Yazıcı paylaşımı yapılacak bilgisayarlar aynı ağ üzerinde olmalıdır. Aynı, ağda iseler paylaşıma açılacak yazıcı fare ile sağ tıklanır. Çıkan menüden ‘Yazıcı Özellikler’ kısmına tıklanır çıkan menüden ‘Paylaşım’ kısmına tıklanır uygula diyerek yazıcıyı paylaşıma açmış oluruz.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10" y="1819107"/>
            <a:ext cx="4640213" cy="5019675"/>
          </a:xfrm>
          <a:prstGeom prst="rect">
            <a:avLst/>
          </a:prstGeom>
        </p:spPr>
      </p:pic>
    </p:spTree>
    <p:extLst>
      <p:ext uri="{BB962C8B-B14F-4D97-AF65-F5344CB8AC3E}">
        <p14:creationId xmlns:p14="http://schemas.microsoft.com/office/powerpoint/2010/main" val="11430683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BİLGİSAYAR AĞ TÜRLERİ</a:t>
            </a:r>
          </a:p>
        </p:txBody>
      </p:sp>
      <p:sp>
        <p:nvSpPr>
          <p:cNvPr id="3" name="İçerik Yer Tutucusu 2"/>
          <p:cNvSpPr>
            <a:spLocks noGrp="1"/>
          </p:cNvSpPr>
          <p:nvPr>
            <p:ph idx="1"/>
          </p:nvPr>
        </p:nvSpPr>
        <p:spPr>
          <a:xfrm>
            <a:off x="985835" y="2537723"/>
            <a:ext cx="6851142" cy="864105"/>
          </a:xfrm>
        </p:spPr>
        <p:txBody>
          <a:bodyPr>
            <a:normAutofit/>
          </a:bodyPr>
          <a:lstStyle/>
          <a:p>
            <a:r>
              <a:rPr lang="tr-TR" sz="1800" b="1" dirty="0"/>
              <a:t>Bilgisayar ağlarını, ağın büyüklüğüne </a:t>
            </a:r>
            <a:r>
              <a:rPr lang="tr-TR" sz="1800" b="1"/>
              <a:t>göre iki </a:t>
            </a:r>
            <a:r>
              <a:rPr lang="tr-TR" sz="1800" b="1" dirty="0"/>
              <a:t>gruba ayırabiliriz.</a:t>
            </a:r>
          </a:p>
        </p:txBody>
      </p:sp>
      <p:sp>
        <p:nvSpPr>
          <p:cNvPr id="4" name="Yuvarlatılmış Çapraz Köşeli Dikdörtgen 3"/>
          <p:cNvSpPr/>
          <p:nvPr/>
        </p:nvSpPr>
        <p:spPr>
          <a:xfrm>
            <a:off x="2980370" y="3432058"/>
            <a:ext cx="2862072" cy="4754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YEREL ALAN AĞI (LAN)</a:t>
            </a:r>
          </a:p>
        </p:txBody>
      </p:sp>
      <p:sp>
        <p:nvSpPr>
          <p:cNvPr id="6" name="Yuvarlatılmış Çapraz Köşeli Dikdörtgen 5"/>
          <p:cNvSpPr/>
          <p:nvPr/>
        </p:nvSpPr>
        <p:spPr>
          <a:xfrm>
            <a:off x="2637466" y="4524933"/>
            <a:ext cx="3712463" cy="475488"/>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GENİŞ ALAN AĞI (WAN)</a:t>
            </a:r>
          </a:p>
        </p:txBody>
      </p:sp>
    </p:spTree>
    <p:extLst>
      <p:ext uri="{BB962C8B-B14F-4D97-AF65-F5344CB8AC3E}">
        <p14:creationId xmlns:p14="http://schemas.microsoft.com/office/powerpoint/2010/main" val="3829895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YEREL ALAN AĞI (LAN)</a:t>
            </a:r>
          </a:p>
        </p:txBody>
      </p:sp>
      <p:sp>
        <p:nvSpPr>
          <p:cNvPr id="3" name="İçerik Yer Tutucusu 2"/>
          <p:cNvSpPr>
            <a:spLocks noGrp="1"/>
          </p:cNvSpPr>
          <p:nvPr>
            <p:ph idx="1"/>
          </p:nvPr>
        </p:nvSpPr>
        <p:spPr>
          <a:xfrm>
            <a:off x="467544" y="2420888"/>
            <a:ext cx="4536504" cy="4171327"/>
          </a:xfrm>
        </p:spPr>
        <p:txBody>
          <a:bodyPr>
            <a:noAutofit/>
          </a:bodyPr>
          <a:lstStyle/>
          <a:p>
            <a:r>
              <a:rPr lang="tr-TR" dirty="0"/>
              <a:t>Birbirine </a:t>
            </a:r>
            <a:r>
              <a:rPr lang="tr-TR" b="1" dirty="0"/>
              <a:t>yakın</a:t>
            </a:r>
            <a:r>
              <a:rPr lang="tr-TR" dirty="0"/>
              <a:t>, aynı oda veya bina içerisinde yer alan bilgisayarların bağlanmasıyla oluşturulur.</a:t>
            </a:r>
          </a:p>
          <a:p>
            <a:r>
              <a:rPr lang="tr-TR" dirty="0"/>
              <a:t>Örneğin bir işyerindeki, okuldaki hatta evimizdeki bilgisayarları birbirine bağlayarak oluşturduğumuz ağ bir yerel alan ağıdır.</a:t>
            </a:r>
          </a:p>
        </p:txBody>
      </p:sp>
      <p:pic>
        <p:nvPicPr>
          <p:cNvPr id="4098" name="Picture 2" descr="http://community.plus.net/library/wp-content/uploads/2010/07/home_n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038" y="2204864"/>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325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1+#ppt_w/2"/>
                                          </p:val>
                                        </p:tav>
                                        <p:tav tm="100000">
                                          <p:val>
                                            <p:strVal val="#ppt_x"/>
                                          </p:val>
                                        </p:tav>
                                      </p:tavLst>
                                    </p:anim>
                                    <p:anim calcmode="lin" valueType="num">
                                      <p:cBhvr additive="base">
                                        <p:cTn id="15"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Geniş Alan Ağı (WAN)</a:t>
            </a:r>
          </a:p>
        </p:txBody>
      </p:sp>
      <p:sp>
        <p:nvSpPr>
          <p:cNvPr id="3" name="İçerik Yer Tutucusu 2"/>
          <p:cNvSpPr>
            <a:spLocks noGrp="1"/>
          </p:cNvSpPr>
          <p:nvPr>
            <p:ph idx="1"/>
          </p:nvPr>
        </p:nvSpPr>
        <p:spPr>
          <a:xfrm>
            <a:off x="342872" y="2474513"/>
            <a:ext cx="4032448" cy="3499801"/>
          </a:xfrm>
        </p:spPr>
        <p:txBody>
          <a:bodyPr>
            <a:normAutofit/>
          </a:bodyPr>
          <a:lstStyle/>
          <a:p>
            <a:r>
              <a:rPr lang="tr-TR" dirty="0"/>
              <a:t>Bir ülke ya da dünya çapında, aralarında yüzlerce veya binlerce kilometre mesafe bulunan bilgisayar ve ağların birbirine bağlanmasıyla oluşur.</a:t>
            </a:r>
          </a:p>
          <a:p>
            <a:r>
              <a:rPr lang="tr-TR" dirty="0"/>
              <a:t>Bilinen en büyük Geniş Alan Ağı, </a:t>
            </a:r>
            <a:r>
              <a:rPr lang="tr-TR" b="1" dirty="0" err="1"/>
              <a:t>İNTERNET</a:t>
            </a:r>
            <a:r>
              <a:rPr lang="tr-TR" dirty="0" err="1"/>
              <a:t>’tir</a:t>
            </a:r>
            <a:r>
              <a:rPr lang="tr-TR" dirty="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681" y="2492896"/>
            <a:ext cx="4017129" cy="2700271"/>
          </a:xfrm>
          <a:prstGeom prst="rect">
            <a:avLst/>
          </a:prstGeom>
        </p:spPr>
      </p:pic>
    </p:spTree>
    <p:extLst>
      <p:ext uri="{BB962C8B-B14F-4D97-AF65-F5344CB8AC3E}">
        <p14:creationId xmlns:p14="http://schemas.microsoft.com/office/powerpoint/2010/main" val="3891690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602311"/>
            <a:ext cx="6647936" cy="1325563"/>
          </a:xfrm>
        </p:spPr>
        <p:txBody>
          <a:bodyPr/>
          <a:lstStyle/>
          <a:p>
            <a:pPr algn="ctr"/>
            <a:r>
              <a:rPr lang="tr-TR" dirty="0">
                <a:latin typeface="Candara" panose="020E0502030303020204" pitchFamily="34" charset="0"/>
              </a:rPr>
              <a:t>Bilgisayar Ağı Nedir?</a:t>
            </a:r>
          </a:p>
        </p:txBody>
      </p:sp>
      <p:sp>
        <p:nvSpPr>
          <p:cNvPr id="3" name="İçerik Yer Tutucusu 2"/>
          <p:cNvSpPr>
            <a:spLocks noGrp="1"/>
          </p:cNvSpPr>
          <p:nvPr>
            <p:ph idx="1"/>
          </p:nvPr>
        </p:nvSpPr>
        <p:spPr>
          <a:xfrm>
            <a:off x="395536" y="2256366"/>
            <a:ext cx="4968552" cy="4119562"/>
          </a:xfrm>
        </p:spPr>
        <p:txBody>
          <a:bodyPr>
            <a:normAutofit/>
          </a:bodyPr>
          <a:lstStyle/>
          <a:p>
            <a:pPr marL="0" indent="0">
              <a:buNone/>
            </a:pPr>
            <a:r>
              <a:rPr lang="tr-TR" sz="3200" dirty="0"/>
              <a:t>Birden çok bilgisayarın birbirine bağlanması ile oluşturulmuş bir bilgi aktarım ya da iletişim sistemidir.</a:t>
            </a:r>
            <a:endParaRPr lang="tr-TR" sz="3200" dirty="0">
              <a:latin typeface="Cambria" panose="02040503050406030204" pitchFamily="18" charset="0"/>
            </a:endParaRPr>
          </a:p>
        </p:txBody>
      </p:sp>
      <p:pic>
        <p:nvPicPr>
          <p:cNvPr id="1030" name="Picture 6" descr="http://www.golime.co/Portals/125055/images/Network_Virtual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988840"/>
            <a:ext cx="3349430" cy="334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heel(1)">
                                      <p:cBhvr>
                                        <p:cTn id="15" dur="20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8783" y="980728"/>
            <a:ext cx="8229600" cy="1252728"/>
          </a:xfrm>
        </p:spPr>
        <p:txBody>
          <a:bodyPr>
            <a:normAutofit/>
          </a:bodyPr>
          <a:lstStyle/>
          <a:p>
            <a:pPr algn="ctr"/>
            <a:r>
              <a:rPr lang="tr-TR" dirty="0"/>
              <a:t>AĞ BAĞLANTISI İÇİN NELERE İHTİYAÇ VAR?</a:t>
            </a:r>
          </a:p>
        </p:txBody>
      </p:sp>
      <p:sp>
        <p:nvSpPr>
          <p:cNvPr id="3" name="İçerik Yer Tutucusu 2"/>
          <p:cNvSpPr>
            <a:spLocks noGrp="1"/>
          </p:cNvSpPr>
          <p:nvPr>
            <p:ph idx="1"/>
          </p:nvPr>
        </p:nvSpPr>
        <p:spPr>
          <a:xfrm>
            <a:off x="543354" y="2564904"/>
            <a:ext cx="7346782" cy="4152901"/>
          </a:xfrm>
        </p:spPr>
        <p:txBody>
          <a:bodyPr>
            <a:normAutofit/>
          </a:bodyPr>
          <a:lstStyle/>
          <a:p>
            <a:r>
              <a:rPr lang="tr-TR" sz="1600" b="1" dirty="0"/>
              <a:t>Bilgisayarlar arasında ağ bağlantısı kurmak için bazı yazılım ve donanımlara ihtiyacımız var.</a:t>
            </a:r>
          </a:p>
        </p:txBody>
      </p:sp>
      <p:sp>
        <p:nvSpPr>
          <p:cNvPr id="4" name="Yuvarlatılmış Çapraz Köşeli Dikdörtgen 3"/>
          <p:cNvSpPr/>
          <p:nvPr/>
        </p:nvSpPr>
        <p:spPr>
          <a:xfrm>
            <a:off x="1293341" y="3844278"/>
            <a:ext cx="1869989" cy="453081"/>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a:latin typeface="Century Gothic" panose="020B0502020202020204" pitchFamily="34" charset="0"/>
              </a:rPr>
              <a:t>İŞLETİM SİSTEMİ</a:t>
            </a:r>
          </a:p>
        </p:txBody>
      </p:sp>
      <p:sp>
        <p:nvSpPr>
          <p:cNvPr id="5" name="Yuvarlatılmış Çapraz Köşeli Dikdörtgen 4"/>
          <p:cNvSpPr/>
          <p:nvPr/>
        </p:nvSpPr>
        <p:spPr>
          <a:xfrm>
            <a:off x="3912288" y="5537415"/>
            <a:ext cx="3954162" cy="453081"/>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latin typeface="Century Gothic" panose="020B0502020202020204" pitchFamily="34" charset="0"/>
              </a:rPr>
              <a:t>MODEM VEYA DAĞITICI (HUB)</a:t>
            </a:r>
          </a:p>
        </p:txBody>
      </p:sp>
      <p:sp>
        <p:nvSpPr>
          <p:cNvPr id="6" name="Yuvarlatılmış Çapraz Köşeli Dikdörtgen 5"/>
          <p:cNvSpPr/>
          <p:nvPr/>
        </p:nvSpPr>
        <p:spPr>
          <a:xfrm>
            <a:off x="1285103" y="5537415"/>
            <a:ext cx="1869989" cy="453081"/>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latin typeface="Century Gothic" panose="020B0502020202020204" pitchFamily="34" charset="0"/>
              </a:rPr>
              <a:t>KABLOLAR</a:t>
            </a:r>
          </a:p>
        </p:txBody>
      </p:sp>
      <p:sp>
        <p:nvSpPr>
          <p:cNvPr id="7" name="Yuvarlatılmış Çapraz Köşeli Dikdörtgen 6"/>
          <p:cNvSpPr/>
          <p:nvPr/>
        </p:nvSpPr>
        <p:spPr>
          <a:xfrm>
            <a:off x="4216745" y="3844278"/>
            <a:ext cx="3345247" cy="453081"/>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latin typeface="Century Gothic" panose="020B0502020202020204" pitchFamily="34" charset="0"/>
              </a:rPr>
              <a:t>AĞ KARTI (ETHERNET KARTI)</a:t>
            </a:r>
          </a:p>
        </p:txBody>
      </p:sp>
    </p:spTree>
    <p:extLst>
      <p:ext uri="{BB962C8B-B14F-4D97-AF65-F5344CB8AC3E}">
        <p14:creationId xmlns:p14="http://schemas.microsoft.com/office/powerpoint/2010/main" val="1718522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862323"/>
            <a:ext cx="8229600" cy="1252728"/>
          </a:xfrm>
        </p:spPr>
        <p:txBody>
          <a:bodyPr/>
          <a:lstStyle/>
          <a:p>
            <a:r>
              <a:rPr lang="tr-TR" dirty="0"/>
              <a:t>İNTERNET’E NASIL BAĞLANIRIM?</a:t>
            </a:r>
          </a:p>
        </p:txBody>
      </p:sp>
      <p:sp>
        <p:nvSpPr>
          <p:cNvPr id="3" name="İçerik Yer Tutucusu 2"/>
          <p:cNvSpPr>
            <a:spLocks noGrp="1"/>
          </p:cNvSpPr>
          <p:nvPr>
            <p:ph idx="1"/>
          </p:nvPr>
        </p:nvSpPr>
        <p:spPr>
          <a:xfrm>
            <a:off x="568411" y="2690754"/>
            <a:ext cx="7213320" cy="443813"/>
          </a:xfrm>
        </p:spPr>
        <p:txBody>
          <a:bodyPr>
            <a:normAutofit fontScale="70000" lnSpcReduction="20000"/>
          </a:bodyPr>
          <a:lstStyle/>
          <a:p>
            <a:r>
              <a:rPr lang="tr-TR" b="1" dirty="0"/>
              <a:t>İnternet’e bağlanmak için aşağıdaki yazılım ve donanımlara sahip olmamız gerekir. </a:t>
            </a:r>
          </a:p>
        </p:txBody>
      </p:sp>
      <p:sp>
        <p:nvSpPr>
          <p:cNvPr id="4" name="Yuvarlatılmış Çapraz Köşeli Dikdörtgen 3"/>
          <p:cNvSpPr/>
          <p:nvPr/>
        </p:nvSpPr>
        <p:spPr>
          <a:xfrm>
            <a:off x="766366" y="3918431"/>
            <a:ext cx="1380243" cy="34552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1600" dirty="0"/>
              <a:t>BİLGİSAYAR</a:t>
            </a:r>
          </a:p>
        </p:txBody>
      </p:sp>
      <p:sp>
        <p:nvSpPr>
          <p:cNvPr id="5" name="Yuvarlatılmış Çapraz Köşeli Dikdörtgen 4"/>
          <p:cNvSpPr/>
          <p:nvPr/>
        </p:nvSpPr>
        <p:spPr>
          <a:xfrm>
            <a:off x="766365" y="5358887"/>
            <a:ext cx="1380243" cy="34552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600" dirty="0"/>
              <a:t>MODEM</a:t>
            </a:r>
          </a:p>
        </p:txBody>
      </p:sp>
      <p:sp>
        <p:nvSpPr>
          <p:cNvPr id="6" name="Yuvarlatılmış Çapraz Köşeli Dikdörtgen 5"/>
          <p:cNvSpPr/>
          <p:nvPr/>
        </p:nvSpPr>
        <p:spPr>
          <a:xfrm>
            <a:off x="3187572" y="5379204"/>
            <a:ext cx="1783925" cy="34552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600" dirty="0"/>
              <a:t>KABLOLAR</a:t>
            </a:r>
          </a:p>
        </p:txBody>
      </p:sp>
      <p:sp>
        <p:nvSpPr>
          <p:cNvPr id="7" name="Yuvarlatılmış Çapraz Köşeli Dikdörtgen 6"/>
          <p:cNvSpPr/>
          <p:nvPr/>
        </p:nvSpPr>
        <p:spPr>
          <a:xfrm>
            <a:off x="2635196" y="6227330"/>
            <a:ext cx="2885406" cy="3455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İNTERNET SERVİS SAĞLAYICI</a:t>
            </a:r>
          </a:p>
        </p:txBody>
      </p:sp>
      <p:sp>
        <p:nvSpPr>
          <p:cNvPr id="8" name="Yuvarlatılmış Çapraz Köşeli Dikdörtgen 7"/>
          <p:cNvSpPr/>
          <p:nvPr/>
        </p:nvSpPr>
        <p:spPr>
          <a:xfrm>
            <a:off x="3185935" y="3909593"/>
            <a:ext cx="1783926" cy="34552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1600" dirty="0"/>
              <a:t>İŞLETİM SİSTEMİ</a:t>
            </a:r>
          </a:p>
        </p:txBody>
      </p:sp>
      <p:sp>
        <p:nvSpPr>
          <p:cNvPr id="9" name="Yuvarlatılmış Çapraz Köşeli Dikdörtgen 8"/>
          <p:cNvSpPr/>
          <p:nvPr/>
        </p:nvSpPr>
        <p:spPr>
          <a:xfrm>
            <a:off x="5837681" y="3918431"/>
            <a:ext cx="1905810" cy="34552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1400" dirty="0"/>
              <a:t>TARAYICI YAZILIMI</a:t>
            </a:r>
          </a:p>
        </p:txBody>
      </p:sp>
      <p:sp>
        <p:nvSpPr>
          <p:cNvPr id="10" name="Yuvarlatılmış Çapraz Köşeli Dikdörtgen 9"/>
          <p:cNvSpPr/>
          <p:nvPr/>
        </p:nvSpPr>
        <p:spPr>
          <a:xfrm>
            <a:off x="5837681" y="5375660"/>
            <a:ext cx="1905810" cy="34552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600" dirty="0"/>
              <a:t>TELEFON HATTI</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112" y="3117259"/>
            <a:ext cx="1087960" cy="723154"/>
          </a:xfrm>
          <a:prstGeom prst="rect">
            <a:avLst/>
          </a:prstGeom>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112" y="4419987"/>
            <a:ext cx="1087960" cy="831906"/>
          </a:xfrm>
          <a:prstGeom prst="rect">
            <a:avLst/>
          </a:prstGeom>
        </p:spPr>
      </p:pic>
      <p:pic>
        <p:nvPicPr>
          <p:cNvPr id="5126" name="Picture 6" descr="http://telcoantennas.com.au/site/sites/default/files/imagecache/product_full/cat6-shielded-ethernet-cable-networking-1m_SMALL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131" y="4419987"/>
            <a:ext cx="835442" cy="8354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ripi.ir/portals/0/icon/phone-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665" y="4432682"/>
            <a:ext cx="904763" cy="90476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paslikasa.com/wp-content/uploads/2012/11/ttn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327" y="6187666"/>
            <a:ext cx="1285096" cy="4734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altug.gurkaynak.info/wp-content/uploads/2013/01/superonline-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8267" y="6054309"/>
            <a:ext cx="1988787" cy="61505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6"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78257" y="3025404"/>
            <a:ext cx="1102055" cy="73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Resim 15">
            <a:extLst>
              <a:ext uri="{FF2B5EF4-FFF2-40B4-BE49-F238E27FC236}">
                <a16:creationId xmlns:a16="http://schemas.microsoft.com/office/drawing/2014/main" id="{5F32E691-0DCF-C939-E150-F908453BE1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4429" y="2443693"/>
            <a:ext cx="2115050" cy="2065427"/>
          </a:xfrm>
          <a:prstGeom prst="rect">
            <a:avLst/>
          </a:prstGeom>
        </p:spPr>
      </p:pic>
    </p:spTree>
    <p:extLst>
      <p:ext uri="{BB962C8B-B14F-4D97-AF65-F5344CB8AC3E}">
        <p14:creationId xmlns:p14="http://schemas.microsoft.com/office/powerpoint/2010/main" val="3996572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5126"/>
                                        </p:tgtEl>
                                        <p:attrNameLst>
                                          <p:attrName>style.visibility</p:attrName>
                                        </p:attrNameLst>
                                      </p:cBhvr>
                                      <p:to>
                                        <p:strVal val="visible"/>
                                      </p:to>
                                    </p:set>
                                    <p:animEffect transition="in" filter="randombar(horizontal)">
                                      <p:cBhvr>
                                        <p:cTn id="51" dur="500"/>
                                        <p:tgtEl>
                                          <p:spTgt spid="512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5128"/>
                                        </p:tgtEl>
                                        <p:attrNameLst>
                                          <p:attrName>style.visibility</p:attrName>
                                        </p:attrNameLst>
                                      </p:cBhvr>
                                      <p:to>
                                        <p:strVal val="visible"/>
                                      </p:to>
                                    </p:set>
                                    <p:animEffect transition="in" filter="randombar(horizontal)">
                                      <p:cBhvr>
                                        <p:cTn id="61" dur="500"/>
                                        <p:tgtEl>
                                          <p:spTgt spid="5128"/>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5130"/>
                                        </p:tgtEl>
                                        <p:attrNameLst>
                                          <p:attrName>style.visibility</p:attrName>
                                        </p:attrNameLst>
                                      </p:cBhvr>
                                      <p:to>
                                        <p:strVal val="visible"/>
                                      </p:to>
                                    </p:set>
                                    <p:animEffect transition="in" filter="randombar(horizontal)">
                                      <p:cBhvr>
                                        <p:cTn id="71" dur="500"/>
                                        <p:tgtEl>
                                          <p:spTgt spid="5130"/>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5132"/>
                                        </p:tgtEl>
                                        <p:attrNameLst>
                                          <p:attrName>style.visibility</p:attrName>
                                        </p:attrNameLst>
                                      </p:cBhvr>
                                      <p:to>
                                        <p:strVal val="visible"/>
                                      </p:to>
                                    </p:set>
                                    <p:animEffect transition="in" filter="randombar(horizontal)">
                                      <p:cBhvr>
                                        <p:cTn id="76" dur="500"/>
                                        <p:tgtEl>
                                          <p:spTgt spid="5132"/>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randombar(horizontal)">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307975" y="2675467"/>
            <a:ext cx="5272137" cy="3450696"/>
          </a:xfrm>
        </p:spPr>
        <p:txBody>
          <a:bodyPr>
            <a:normAutofit/>
          </a:bodyPr>
          <a:lstStyle/>
          <a:p>
            <a:r>
              <a:rPr lang="tr-TR" dirty="0"/>
              <a:t>Ağ tarayıcısı da denen kullanıcıların ağ sunucuları üzerinde yer alan HTML veya daha gelişmiş sayfaların açılmasını sağlayan, genel ağa dosya yükleme ve ağdan dosya indirme gibi işlemlere olanak tanıyan yazılıma </a:t>
            </a:r>
            <a:r>
              <a:rPr lang="tr-TR" b="1" dirty="0"/>
              <a:t>internet tarayıcı </a:t>
            </a:r>
            <a:r>
              <a:rPr lang="tr-TR" dirty="0"/>
              <a:t>denir.</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937" y="30575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90867"/>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307975" y="2675467"/>
            <a:ext cx="4624065" cy="3450696"/>
          </a:xfrm>
        </p:spPr>
        <p:txBody>
          <a:bodyPr>
            <a:normAutofit/>
          </a:bodyPr>
          <a:lstStyle/>
          <a:p>
            <a:r>
              <a:rPr lang="tr-TR" dirty="0"/>
              <a:t>Sadece belirli bir kuruluş içindeki bilgisayarları, yerel alan ağlarını (LAN) ve geniş alan ağlarını (WAN) birbirine bağlayan, çoğunlukla TCP/IP tabanlı ağlara </a:t>
            </a:r>
            <a:r>
              <a:rPr lang="tr-TR" b="1" dirty="0"/>
              <a:t> intranet </a:t>
            </a:r>
            <a:r>
              <a:rPr lang="tr-TR" dirty="0"/>
              <a:t>denir.</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intran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36912"/>
            <a:ext cx="2548110" cy="189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056716"/>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307975" y="2675467"/>
            <a:ext cx="4624065" cy="3450696"/>
          </a:xfrm>
        </p:spPr>
        <p:txBody>
          <a:bodyPr>
            <a:normAutofit/>
          </a:bodyPr>
          <a:lstStyle/>
          <a:p>
            <a:r>
              <a:rPr lang="tr-TR" dirty="0"/>
              <a:t>Bilgisayar ağlarında tek bir </a:t>
            </a:r>
            <a:r>
              <a:rPr lang="tr-TR" b="1" dirty="0"/>
              <a:t>ağ yazıcısı  </a:t>
            </a:r>
            <a:r>
              <a:rPr lang="tr-TR" dirty="0"/>
              <a:t>kurarak maliyeti azaltabiliriz. Böylece pek çok bilgisayarın bulunduğu bir bilgisayar ağında tek bir bilgisayardan çıktı alabiliriz.</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intran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723078"/>
            <a:ext cx="3103255" cy="3450696"/>
          </a:xfrm>
          <a:prstGeom prst="rect">
            <a:avLst/>
          </a:prstGeom>
        </p:spPr>
      </p:pic>
    </p:spTree>
    <p:extLst>
      <p:ext uri="{BB962C8B-B14F-4D97-AF65-F5344CB8AC3E}">
        <p14:creationId xmlns:p14="http://schemas.microsoft.com/office/powerpoint/2010/main" val="2839932696"/>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307975" y="2675467"/>
            <a:ext cx="4624065" cy="3450696"/>
          </a:xfrm>
        </p:spPr>
        <p:txBody>
          <a:bodyPr>
            <a:normAutofit/>
          </a:bodyPr>
          <a:lstStyle/>
          <a:p>
            <a:r>
              <a:rPr lang="tr-TR" dirty="0"/>
              <a:t>Bir bilgisayarın ağ üzerindeki diğer araçlarla veri alışverişini sağlayan iç donanım birimine </a:t>
            </a:r>
            <a:r>
              <a:rPr lang="tr-TR" b="1" dirty="0"/>
              <a:t>ağ kartı  </a:t>
            </a:r>
            <a:r>
              <a:rPr lang="tr-TR" dirty="0"/>
              <a:t>denir.</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intran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yÃ¶nlendiric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780928"/>
            <a:ext cx="3189103" cy="2123031"/>
          </a:xfrm>
          <a:prstGeom prst="rect">
            <a:avLst/>
          </a:prstGeom>
        </p:spPr>
      </p:pic>
    </p:spTree>
    <p:extLst>
      <p:ext uri="{BB962C8B-B14F-4D97-AF65-F5344CB8AC3E}">
        <p14:creationId xmlns:p14="http://schemas.microsoft.com/office/powerpoint/2010/main" val="87860506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dirty="0"/>
              <a:t>Terimler ve Anlamları</a:t>
            </a:r>
          </a:p>
        </p:txBody>
      </p:sp>
      <p:sp>
        <p:nvSpPr>
          <p:cNvPr id="2" name="İçerik Yer Tutucusu 1"/>
          <p:cNvSpPr>
            <a:spLocks noGrp="1"/>
          </p:cNvSpPr>
          <p:nvPr>
            <p:ph idx="1"/>
          </p:nvPr>
        </p:nvSpPr>
        <p:spPr>
          <a:xfrm>
            <a:off x="307975" y="2675467"/>
            <a:ext cx="4624065" cy="3450696"/>
          </a:xfrm>
        </p:spPr>
        <p:txBody>
          <a:bodyPr>
            <a:normAutofit/>
          </a:bodyPr>
          <a:lstStyle/>
          <a:p>
            <a:r>
              <a:rPr lang="tr-TR" dirty="0"/>
              <a:t>Ağ kartından çıkan veri </a:t>
            </a:r>
            <a:r>
              <a:rPr lang="tr-TR" b="1" dirty="0"/>
              <a:t> ağ kablosu </a:t>
            </a:r>
            <a:r>
              <a:rPr lang="tr-TR" dirty="0"/>
              <a:t>yolu ile modeme ulaştırılır.</a:t>
            </a:r>
          </a:p>
        </p:txBody>
      </p:sp>
      <p:sp>
        <p:nvSpPr>
          <p:cNvPr id="4" name="AutoShape 2" descr="chrom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hrome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intran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yÃ¶nlendiric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a:extLst>
              <a:ext uri="{FF2B5EF4-FFF2-40B4-BE49-F238E27FC236}">
                <a16:creationId xmlns:a16="http://schemas.microsoft.com/office/drawing/2014/main" id="{3FFEA255-5281-2B58-E9FF-711E8E024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660895"/>
            <a:ext cx="2929236" cy="2925575"/>
          </a:xfrm>
          <a:prstGeom prst="rect">
            <a:avLst/>
          </a:prstGeom>
        </p:spPr>
      </p:pic>
    </p:spTree>
    <p:extLst>
      <p:ext uri="{BB962C8B-B14F-4D97-AF65-F5344CB8AC3E}">
        <p14:creationId xmlns:p14="http://schemas.microsoft.com/office/powerpoint/2010/main" val="4056623149"/>
      </p:ext>
    </p:extLst>
  </p:cSld>
  <p:clrMapOvr>
    <a:masterClrMapping/>
  </p:clrMapOvr>
  <p:transition spd="slow">
    <p:pull/>
  </p:transition>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Uçak İzi</Template>
  <TotalTime>746</TotalTime>
  <Words>514</Words>
  <Application>Microsoft Office PowerPoint</Application>
  <PresentationFormat>Ekran Gösterisi (4:3)</PresentationFormat>
  <Paragraphs>56</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Calibri</vt:lpstr>
      <vt:lpstr>Cambria</vt:lpstr>
      <vt:lpstr>Candara</vt:lpstr>
      <vt:lpstr>Century Gothic</vt:lpstr>
      <vt:lpstr>Wingdings</vt:lpstr>
      <vt:lpstr>Uçak İzi</vt:lpstr>
      <vt:lpstr>     6.1.11  Bilgisayar Ağları </vt:lpstr>
      <vt:lpstr>Bilgisayar Ağı Nedir?</vt:lpstr>
      <vt:lpstr>AĞ BAĞLANTISI İÇİN NELERE İHTİYAÇ VAR?</vt:lpstr>
      <vt:lpstr>İNTERNET’E NASIL BAĞLANIRIM?</vt:lpstr>
      <vt:lpstr>Terimler ve Anlamları</vt:lpstr>
      <vt:lpstr>Terimler ve Anlamları</vt:lpstr>
      <vt:lpstr>Terimler ve Anlamları</vt:lpstr>
      <vt:lpstr>Terimler ve Anlamları</vt:lpstr>
      <vt:lpstr>Terimler ve Anlamları</vt:lpstr>
      <vt:lpstr>Terimler ve Anlamları</vt:lpstr>
      <vt:lpstr>Terimler ve Anlamları</vt:lpstr>
      <vt:lpstr>Bilgisayar Ağları Kullanmanın Önemi</vt:lpstr>
      <vt:lpstr>Bilgisayar Ağı Kullanım Amaçları</vt:lpstr>
      <vt:lpstr>DOSYA PAYLAŞIMI NASIL YAPILIR?</vt:lpstr>
      <vt:lpstr>YAZICI PAYLAŞIMI NASIL YAPILIR?</vt:lpstr>
      <vt:lpstr>BİLGİSAYAR AĞ TÜRLERİ</vt:lpstr>
      <vt:lpstr>YEREL ALAN AĞI (LAN)</vt:lpstr>
      <vt:lpstr>Geniş Alan Ağı (WAN)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OKURYAZARLIĞI</dc:title>
  <dc:creator>Efe</dc:creator>
  <cp:lastModifiedBy>User</cp:lastModifiedBy>
  <cp:revision>191</cp:revision>
  <dcterms:created xsi:type="dcterms:W3CDTF">2016-10-09T17:25:52Z</dcterms:created>
  <dcterms:modified xsi:type="dcterms:W3CDTF">2025-11-27T07:26:15Z</dcterms:modified>
</cp:coreProperties>
</file>