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4"/>
  </p:notesMasterIdLst>
  <p:sldIdLst>
    <p:sldId id="256" r:id="rId2"/>
    <p:sldId id="258" r:id="rId3"/>
    <p:sldId id="273" r:id="rId4"/>
    <p:sldId id="274" r:id="rId5"/>
    <p:sldId id="275" r:id="rId6"/>
    <p:sldId id="276" r:id="rId7"/>
    <p:sldId id="277" r:id="rId8"/>
    <p:sldId id="278" r:id="rId9"/>
    <p:sldId id="279" r:id="rId10"/>
    <p:sldId id="280" r:id="rId11"/>
    <p:sldId id="281" r:id="rId12"/>
    <p:sldId id="28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BAF0D-2D0C-4107-98B6-F227C5DE876E}" type="datetimeFigureOut">
              <a:rPr lang="tr-TR" smtClean="0"/>
              <a:t>26.11.2025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A30FD-E77A-4817-B932-D7B3B318C4F3}" type="slidenum">
              <a:rPr lang="tr-TR" smtClean="0"/>
              <a:t>‹#›</a:t>
            </a:fld>
            <a:endParaRPr lang="tr-TR"/>
          </a:p>
        </p:txBody>
      </p:sp>
    </p:spTree>
    <p:extLst>
      <p:ext uri="{BB962C8B-B14F-4D97-AF65-F5344CB8AC3E}">
        <p14:creationId xmlns:p14="http://schemas.microsoft.com/office/powerpoint/2010/main" val="3848871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21A30FD-E77A-4817-B932-D7B3B318C4F3}" type="slidenum">
              <a:rPr lang="tr-TR" smtClean="0"/>
              <a:t>1</a:t>
            </a:fld>
            <a:endParaRPr lang="tr-TR"/>
          </a:p>
        </p:txBody>
      </p:sp>
    </p:spTree>
    <p:extLst>
      <p:ext uri="{BB962C8B-B14F-4D97-AF65-F5344CB8AC3E}">
        <p14:creationId xmlns:p14="http://schemas.microsoft.com/office/powerpoint/2010/main" val="1479801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0E69E80-3E51-4647-A8CF-8100FFEDB79D}" type="datetime1">
              <a:rPr lang="tr-TR" smtClean="0"/>
              <a:t>26.11.2025</a:t>
            </a:fld>
            <a:endParaRPr lang="tr-TR"/>
          </a:p>
        </p:txBody>
      </p:sp>
      <p:sp>
        <p:nvSpPr>
          <p:cNvPr id="5" name="Footer Placeholder 4"/>
          <p:cNvSpPr>
            <a:spLocks noGrp="1"/>
          </p:cNvSpPr>
          <p:nvPr>
            <p:ph type="ftr" sz="quarter" idx="11"/>
          </p:nvPr>
        </p:nvSpPr>
        <p:spPr>
          <a:xfrm>
            <a:off x="914400" y="4323846"/>
            <a:ext cx="4880610" cy="365125"/>
          </a:xfrm>
        </p:spPr>
        <p:txBody>
          <a:bodyPr/>
          <a:lstStyle/>
          <a:p>
            <a:r>
              <a:rPr lang="tr-TR"/>
              <a:t>https://btveyazilimdersi.blogspot.com/</a:t>
            </a:r>
          </a:p>
        </p:txBody>
      </p:sp>
      <p:sp>
        <p:nvSpPr>
          <p:cNvPr id="6" name="Slide Number Placeholder 5"/>
          <p:cNvSpPr>
            <a:spLocks noGrp="1"/>
          </p:cNvSpPr>
          <p:nvPr>
            <p:ph type="sldNum" sz="quarter" idx="12"/>
          </p:nvPr>
        </p:nvSpPr>
        <p:spPr>
          <a:xfrm>
            <a:off x="6057900" y="1430867"/>
            <a:ext cx="2171700"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4453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4E52EF3-E897-44AA-B040-6F27EAAA47AF}" type="datetime1">
              <a:rPr lang="tr-TR" smtClean="0"/>
              <a:t>26.11.2025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74746033"/>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4E52EF3-E897-44AA-B040-6F27EAAA47AF}" type="datetime1">
              <a:rPr lang="tr-TR" smtClean="0"/>
              <a:t>26.11.2025</a:t>
            </a:fld>
            <a:endParaRPr lang="tr-TR"/>
          </a:p>
        </p:txBody>
      </p:sp>
      <p:sp>
        <p:nvSpPr>
          <p:cNvPr id="6" name="Footer Placeholder 5"/>
          <p:cNvSpPr>
            <a:spLocks noGrp="1"/>
          </p:cNvSpPr>
          <p:nvPr>
            <p:ph type="ftr" sz="quarter" idx="11"/>
          </p:nvPr>
        </p:nvSpPr>
        <p:spPr>
          <a:xfrm>
            <a:off x="594360" y="381001"/>
            <a:ext cx="4830656" cy="365125"/>
          </a:xfrm>
        </p:spPr>
        <p:txBody>
          <a:bodyPr/>
          <a:lstStyle/>
          <a:p>
            <a:r>
              <a:rPr lang="tr-TR"/>
              <a:t>https://btveyazilimdersi.blogspot.com/</a:t>
            </a:r>
          </a:p>
        </p:txBody>
      </p:sp>
      <p:sp>
        <p:nvSpPr>
          <p:cNvPr id="7" name="Slide Number Placeholder 6"/>
          <p:cNvSpPr>
            <a:spLocks noGrp="1"/>
          </p:cNvSpPr>
          <p:nvPr>
            <p:ph type="sldNum" sz="quarter" idx="12"/>
          </p:nvPr>
        </p:nvSpPr>
        <p:spPr>
          <a:xfrm>
            <a:off x="7882466" y="381001"/>
            <a:ext cx="667174"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9254461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A4E52EF3-E897-44AA-B040-6F27EAAA47AF}" type="datetime1">
              <a:rPr lang="tr-TR" smtClean="0"/>
              <a:t>26.11.2025</a:t>
            </a:fld>
            <a:endParaRPr lang="tr-TR"/>
          </a:p>
        </p:txBody>
      </p:sp>
      <p:sp>
        <p:nvSpPr>
          <p:cNvPr id="6" name="Footer Placeholder 5"/>
          <p:cNvSpPr>
            <a:spLocks noGrp="1"/>
          </p:cNvSpPr>
          <p:nvPr>
            <p:ph type="ftr" sz="quarter" idx="11"/>
          </p:nvPr>
        </p:nvSpPr>
        <p:spPr>
          <a:xfrm>
            <a:off x="594360" y="379438"/>
            <a:ext cx="4830656" cy="365125"/>
          </a:xfrm>
        </p:spPr>
        <p:txBody>
          <a:bodyPr/>
          <a:lstStyle/>
          <a:p>
            <a:r>
              <a:rPr lang="tr-TR"/>
              <a:t>https://btveyazilimdersi.blogspot.com/</a:t>
            </a:r>
          </a:p>
        </p:txBody>
      </p:sp>
      <p:sp>
        <p:nvSpPr>
          <p:cNvPr id="7" name="Slide Number Placeholder 6"/>
          <p:cNvSpPr>
            <a:spLocks noGrp="1"/>
          </p:cNvSpPr>
          <p:nvPr>
            <p:ph type="sldNum" sz="quarter" idx="12"/>
          </p:nvPr>
        </p:nvSpPr>
        <p:spPr>
          <a:xfrm>
            <a:off x="7882466" y="381001"/>
            <a:ext cx="667174" cy="365125"/>
          </a:xfrm>
        </p:spPr>
        <p:txBody>
          <a:bodyPr/>
          <a:lstStyle/>
          <a:p>
            <a:fld id="{F302176B-0E47-46AC-8F43-DAB4B8A37D06}" type="slidenum">
              <a:rPr lang="tr-TR" smtClean="0"/>
              <a:t>‹#›</a:t>
            </a:fld>
            <a:endParaRPr lang="tr-T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5578610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A4E52EF3-E897-44AA-B040-6F27EAAA47AF}" type="datetime1">
              <a:rPr lang="tr-TR" smtClean="0"/>
              <a:t>26.11.2025</a:t>
            </a:fld>
            <a:endParaRPr lang="tr-TR"/>
          </a:p>
        </p:txBody>
      </p:sp>
      <p:sp>
        <p:nvSpPr>
          <p:cNvPr id="6" name="Footer Placeholder 5"/>
          <p:cNvSpPr>
            <a:spLocks noGrp="1"/>
          </p:cNvSpPr>
          <p:nvPr>
            <p:ph type="ftr" sz="quarter" idx="11"/>
          </p:nvPr>
        </p:nvSpPr>
        <p:spPr>
          <a:xfrm>
            <a:off x="594360" y="378884"/>
            <a:ext cx="4830656" cy="365125"/>
          </a:xfrm>
        </p:spPr>
        <p:txBody>
          <a:bodyPr/>
          <a:lstStyle/>
          <a:p>
            <a:r>
              <a:rPr lang="tr-TR"/>
              <a:t>https://btveyazilimdersi.blogspot.com/</a:t>
            </a:r>
          </a:p>
        </p:txBody>
      </p:sp>
      <p:sp>
        <p:nvSpPr>
          <p:cNvPr id="7" name="Slide Number Placeholder 6"/>
          <p:cNvSpPr>
            <a:spLocks noGrp="1"/>
          </p:cNvSpPr>
          <p:nvPr>
            <p:ph type="sldNum" sz="quarter" idx="12"/>
          </p:nvPr>
        </p:nvSpPr>
        <p:spPr>
          <a:xfrm>
            <a:off x="7882466" y="381001"/>
            <a:ext cx="667174"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87584903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4E52EF3-E897-44AA-B040-6F27EAAA47AF}" type="datetime1">
              <a:rPr lang="tr-TR" smtClean="0"/>
              <a:t>26.11.2025</a:t>
            </a:fld>
            <a:endParaRPr lang="tr-TR"/>
          </a:p>
        </p:txBody>
      </p:sp>
      <p:sp>
        <p:nvSpPr>
          <p:cNvPr id="4" name="Footer Placeholder 3"/>
          <p:cNvSpPr>
            <a:spLocks noGrp="1"/>
          </p:cNvSpPr>
          <p:nvPr>
            <p:ph type="ftr" sz="quarter" idx="11"/>
          </p:nvPr>
        </p:nvSpPr>
        <p:spPr/>
        <p:txBody>
          <a:bodyPr/>
          <a:lstStyle/>
          <a:p>
            <a:r>
              <a:rPr lang="tr-TR"/>
              <a:t>https://btveyazilimdersi.blogspot.com/</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4354673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4E52EF3-E897-44AA-B040-6F27EAAA47AF}" type="datetime1">
              <a:rPr lang="tr-TR" smtClean="0"/>
              <a:t>26.11.2025</a:t>
            </a:fld>
            <a:endParaRPr lang="tr-TR"/>
          </a:p>
        </p:txBody>
      </p:sp>
      <p:sp>
        <p:nvSpPr>
          <p:cNvPr id="4" name="Footer Placeholder 3"/>
          <p:cNvSpPr>
            <a:spLocks noGrp="1"/>
          </p:cNvSpPr>
          <p:nvPr>
            <p:ph type="ftr" sz="quarter" idx="11"/>
          </p:nvPr>
        </p:nvSpPr>
        <p:spPr/>
        <p:txBody>
          <a:bodyPr/>
          <a:lstStyle/>
          <a:p>
            <a:r>
              <a:rPr lang="tr-TR"/>
              <a:t>https://btveyazilimdersi.blogspot.com/</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8037771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E52EF3-E897-44AA-B040-6F27EAAA47AF}" type="datetime1">
              <a:rPr lang="tr-TR" smtClean="0"/>
              <a:t>26.11.2025</a:t>
            </a:fld>
            <a:endParaRPr lang="tr-TR"/>
          </a:p>
        </p:txBody>
      </p:sp>
      <p:sp>
        <p:nvSpPr>
          <p:cNvPr id="5" name="Footer Placeholder 4"/>
          <p:cNvSpPr>
            <a:spLocks noGrp="1"/>
          </p:cNvSpPr>
          <p:nvPr>
            <p:ph type="ftr" sz="quarter" idx="11"/>
          </p:nvPr>
        </p:nvSpPr>
        <p:spPr/>
        <p:txBody>
          <a:bodyPr/>
          <a:lstStyle/>
          <a:p>
            <a:r>
              <a:rPr lang="tr-TR"/>
              <a:t>https://btveyazilimdersi.blogspot.com/</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77407940"/>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0089579-4C5F-4F2B-A5F7-74C2D36B6C50}" type="datetime1">
              <a:rPr lang="tr-TR" smtClean="0"/>
              <a:t>26.11.2025</a:t>
            </a:fld>
            <a:endParaRPr lang="tr-TR"/>
          </a:p>
        </p:txBody>
      </p:sp>
      <p:sp>
        <p:nvSpPr>
          <p:cNvPr id="5" name="Footer Placeholder 4"/>
          <p:cNvSpPr>
            <a:spLocks noGrp="1"/>
          </p:cNvSpPr>
          <p:nvPr>
            <p:ph type="ftr" sz="quarter" idx="11"/>
          </p:nvPr>
        </p:nvSpPr>
        <p:spPr>
          <a:xfrm>
            <a:off x="594360" y="381001"/>
            <a:ext cx="4830656" cy="365125"/>
          </a:xfrm>
        </p:spPr>
        <p:txBody>
          <a:bodyPr/>
          <a:lstStyle/>
          <a:p>
            <a:r>
              <a:rPr lang="tr-TR"/>
              <a:t>https://btveyazilimdersi.blogspot.com/</a:t>
            </a:r>
          </a:p>
        </p:txBody>
      </p:sp>
      <p:sp>
        <p:nvSpPr>
          <p:cNvPr id="6" name="Slide Number Placeholder 5"/>
          <p:cNvSpPr>
            <a:spLocks noGrp="1"/>
          </p:cNvSpPr>
          <p:nvPr>
            <p:ph type="sldNum" sz="quarter" idx="12"/>
          </p:nvPr>
        </p:nvSpPr>
        <p:spPr>
          <a:xfrm>
            <a:off x="7882466" y="381001"/>
            <a:ext cx="667174"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4769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85FF6A-A15E-4F9D-8FDE-18049A44E716}" type="datetime1">
              <a:rPr lang="tr-TR" smtClean="0"/>
              <a:t>26.11.2025</a:t>
            </a:fld>
            <a:endParaRPr lang="tr-TR"/>
          </a:p>
        </p:txBody>
      </p:sp>
      <p:sp>
        <p:nvSpPr>
          <p:cNvPr id="5" name="Footer Placeholder 4"/>
          <p:cNvSpPr>
            <a:spLocks noGrp="1"/>
          </p:cNvSpPr>
          <p:nvPr>
            <p:ph type="ftr" sz="quarter" idx="11"/>
          </p:nvPr>
        </p:nvSpPr>
        <p:spPr/>
        <p:txBody>
          <a:bodyPr/>
          <a:lstStyle/>
          <a:p>
            <a:r>
              <a:rPr lang="tr-TR"/>
              <a:t>https://btveyazilimdersi.blogspot.com/</a:t>
            </a: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0372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A4E52EF3-E897-44AA-B040-6F27EAAA47AF}" type="datetime1">
              <a:rPr lang="tr-TR" smtClean="0"/>
              <a:t>26.11.2025</a:t>
            </a:fld>
            <a:endParaRPr lang="tr-TR"/>
          </a:p>
        </p:txBody>
      </p:sp>
      <p:sp>
        <p:nvSpPr>
          <p:cNvPr id="5" name="Footer Placeholder 4"/>
          <p:cNvSpPr>
            <a:spLocks noGrp="1"/>
          </p:cNvSpPr>
          <p:nvPr>
            <p:ph type="ftr" sz="quarter" idx="11"/>
          </p:nvPr>
        </p:nvSpPr>
        <p:spPr>
          <a:xfrm>
            <a:off x="594360" y="381001"/>
            <a:ext cx="4830656" cy="365125"/>
          </a:xfrm>
        </p:spPr>
        <p:txBody>
          <a:bodyPr/>
          <a:lstStyle/>
          <a:p>
            <a:r>
              <a:rPr lang="tr-TR"/>
              <a:t>https://btveyazilimdersi.blogspot.com/</a:t>
            </a:r>
          </a:p>
        </p:txBody>
      </p:sp>
      <p:sp>
        <p:nvSpPr>
          <p:cNvPr id="6" name="Slide Number Placeholder 5"/>
          <p:cNvSpPr>
            <a:spLocks noGrp="1"/>
          </p:cNvSpPr>
          <p:nvPr>
            <p:ph type="sldNum" sz="quarter" idx="12"/>
          </p:nvPr>
        </p:nvSpPr>
        <p:spPr>
          <a:xfrm>
            <a:off x="7882466" y="381001"/>
            <a:ext cx="667173" cy="365125"/>
          </a:xfrm>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5831762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4E52EF3-E897-44AA-B040-6F27EAAA47AF}" type="datetime1">
              <a:rPr lang="tr-TR" smtClean="0"/>
              <a:t>26.11.2025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00610259"/>
      </p:ext>
    </p:extLst>
  </p:cSld>
  <p:clrMapOvr>
    <a:masterClrMapping/>
  </p:clrMapOvr>
  <p:hf sldNum="0"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94359" y="3132667"/>
            <a:ext cx="3910579" cy="31309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42098" y="3132667"/>
            <a:ext cx="3907541" cy="313097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39C9077-7161-46E6-BAA8-1AE5D7A1D817}" type="datetime1">
              <a:rPr lang="tr-TR" smtClean="0"/>
              <a:t>26.11.2025</a:t>
            </a:fld>
            <a:endParaRPr lang="tr-TR"/>
          </a:p>
        </p:txBody>
      </p:sp>
      <p:sp>
        <p:nvSpPr>
          <p:cNvPr id="8" name="Footer Placeholder 7"/>
          <p:cNvSpPr>
            <a:spLocks noGrp="1"/>
          </p:cNvSpPr>
          <p:nvPr>
            <p:ph type="ftr" sz="quarter" idx="11"/>
          </p:nvPr>
        </p:nvSpPr>
        <p:spPr/>
        <p:txBody>
          <a:bodyPr/>
          <a:lstStyle/>
          <a:p>
            <a:r>
              <a:rPr lang="tr-TR"/>
              <a:t>https://btveyazilimdersi.blogspot.com/</a:t>
            </a: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538420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B934C45-D488-466C-841B-408B99A27FE3}" type="datetime1">
              <a:rPr lang="tr-TR" smtClean="0"/>
              <a:t>26.11.2025</a:t>
            </a:fld>
            <a:endParaRPr lang="tr-TR"/>
          </a:p>
        </p:txBody>
      </p:sp>
      <p:sp>
        <p:nvSpPr>
          <p:cNvPr id="4" name="Footer Placeholder 3"/>
          <p:cNvSpPr>
            <a:spLocks noGrp="1"/>
          </p:cNvSpPr>
          <p:nvPr>
            <p:ph type="ftr" sz="quarter" idx="11"/>
          </p:nvPr>
        </p:nvSpPr>
        <p:spPr/>
        <p:txBody>
          <a:bodyPr/>
          <a:lstStyle/>
          <a:p>
            <a:r>
              <a:rPr lang="tr-TR"/>
              <a:t>https://btveyazilimdersi.blogspot.com/</a:t>
            </a: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06237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8A1F6-2194-4A1B-B75E-B80CDB41F3EB}" type="datetime1">
              <a:rPr lang="tr-TR" smtClean="0"/>
              <a:t>26.11.2025</a:t>
            </a:fld>
            <a:endParaRPr lang="tr-TR"/>
          </a:p>
        </p:txBody>
      </p:sp>
      <p:sp>
        <p:nvSpPr>
          <p:cNvPr id="3" name="Footer Placeholder 2"/>
          <p:cNvSpPr>
            <a:spLocks noGrp="1"/>
          </p:cNvSpPr>
          <p:nvPr>
            <p:ph type="ftr" sz="quarter" idx="11"/>
          </p:nvPr>
        </p:nvSpPr>
        <p:spPr/>
        <p:txBody>
          <a:bodyPr/>
          <a:lstStyle/>
          <a:p>
            <a:r>
              <a:rPr lang="tr-TR"/>
              <a:t>https://btveyazilimdersi.blogspot.com/</a:t>
            </a: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8396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9C4D7F8-EF96-415C-933A-BFC2A65A7CF8}" type="datetime1">
              <a:rPr lang="tr-TR" smtClean="0"/>
              <a:t>26.11.2025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060774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DC9DD3D-4418-4E4E-99C0-269C85C7251A}" type="datetime1">
              <a:rPr lang="tr-TR" smtClean="0"/>
              <a:t>26.11.2025</a:t>
            </a:fld>
            <a:endParaRPr lang="tr-TR"/>
          </a:p>
        </p:txBody>
      </p:sp>
      <p:sp>
        <p:nvSpPr>
          <p:cNvPr id="6" name="Footer Placeholder 5"/>
          <p:cNvSpPr>
            <a:spLocks noGrp="1"/>
          </p:cNvSpPr>
          <p:nvPr>
            <p:ph type="ftr" sz="quarter" idx="11"/>
          </p:nvPr>
        </p:nvSpPr>
        <p:spPr/>
        <p:txBody>
          <a:bodyPr/>
          <a:lstStyle/>
          <a:p>
            <a:r>
              <a:rPr lang="tr-TR"/>
              <a:t>https://btveyazilimdersi.blogspot.com/</a:t>
            </a: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5796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4E52EF3-E897-44AA-B040-6F27EAAA47AF}" type="datetime1">
              <a:rPr lang="tr-TR" smtClean="0"/>
              <a:t>26.11.2025</a:t>
            </a:fld>
            <a:endParaRPr lang="tr-T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tr-TR"/>
              <a:t>https://btveyazilimdersi.blogspot.com/</a:t>
            </a: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6680789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2669" y="2348880"/>
            <a:ext cx="8748464" cy="1825096"/>
          </a:xfrm>
        </p:spPr>
        <p:txBody>
          <a:bodyPr>
            <a:noAutofit/>
          </a:bodyPr>
          <a:lstStyle/>
          <a:p>
            <a:pPr algn="ctr"/>
            <a:r>
              <a:rPr lang="tr-TR" sz="5400" dirty="0"/>
              <a:t>6.1.10 Dijital Tehlikeler</a:t>
            </a:r>
            <a:br>
              <a:rPr lang="tr-TR" sz="4800" dirty="0"/>
            </a:br>
            <a:br>
              <a:rPr lang="tr-TR" sz="4800" dirty="0"/>
            </a:br>
            <a:r>
              <a:rPr lang="tr-TR" sz="4000" dirty="0"/>
              <a:t>6.1.10 A – Zararlı Yazılımlar ve Virüs Haberleri</a:t>
            </a:r>
          </a:p>
        </p:txBody>
      </p:sp>
    </p:spTree>
    <p:extLst>
      <p:ext uri="{BB962C8B-B14F-4D97-AF65-F5344CB8AC3E}">
        <p14:creationId xmlns:p14="http://schemas.microsoft.com/office/powerpoint/2010/main" val="1611813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475656" y="764373"/>
            <a:ext cx="7073984" cy="1293028"/>
          </a:xfrm>
        </p:spPr>
        <p:txBody>
          <a:bodyPr>
            <a:normAutofit fontScale="90000"/>
          </a:bodyPr>
          <a:lstStyle/>
          <a:p>
            <a:pPr algn="ctr"/>
            <a:r>
              <a:rPr lang="tr-TR" dirty="0"/>
              <a:t>ÜNLÜ ZARARLI YAZILIM ve VİRÜS</a:t>
            </a:r>
            <a:br>
              <a:rPr lang="tr-TR" dirty="0"/>
            </a:br>
            <a:r>
              <a:rPr lang="tr-TR" dirty="0"/>
              <a:t>HABERLERİ</a:t>
            </a:r>
          </a:p>
        </p:txBody>
      </p:sp>
      <p:sp>
        <p:nvSpPr>
          <p:cNvPr id="2" name="İçerik Yer Tutucusu 1"/>
          <p:cNvSpPr>
            <a:spLocks noGrp="1"/>
          </p:cNvSpPr>
          <p:nvPr>
            <p:ph idx="1"/>
          </p:nvPr>
        </p:nvSpPr>
        <p:spPr>
          <a:xfrm>
            <a:off x="230106" y="2057401"/>
            <a:ext cx="5616624" cy="4680520"/>
          </a:xfrm>
        </p:spPr>
        <p:txBody>
          <a:bodyPr>
            <a:normAutofit lnSpcReduction="10000"/>
          </a:bodyPr>
          <a:lstStyle/>
          <a:p>
            <a:pPr marL="0" indent="0">
              <a:buNone/>
            </a:pPr>
            <a:r>
              <a:rPr lang="tr-TR" sz="3600" b="1" dirty="0" err="1">
                <a:solidFill>
                  <a:srgbClr val="FF0000"/>
                </a:solidFill>
              </a:rPr>
              <a:t>CryptoLocker</a:t>
            </a:r>
            <a:r>
              <a:rPr lang="tr-TR" sz="3600" b="1" dirty="0">
                <a:solidFill>
                  <a:srgbClr val="FF0000"/>
                </a:solidFill>
              </a:rPr>
              <a:t>(2013)</a:t>
            </a:r>
          </a:p>
          <a:p>
            <a:pPr marL="0" indent="0">
              <a:buNone/>
            </a:pPr>
            <a:r>
              <a:rPr lang="tr-TR" dirty="0" err="1"/>
              <a:t>CryptoLocker</a:t>
            </a:r>
            <a:r>
              <a:rPr lang="tr-TR" dirty="0"/>
              <a:t>, fidye isteyen bir zararlı yazılımdır. Virüs, şifrelediği her bir klasöre ve kullanıcı masaüstüne “SIFRE_COZME_TALIMATI.html” benzeri bir dosya eklemektedir. Bu web sayfası şeklindeki dosya bilgisayardaki dosyaların özel bir program ile şifrelendiğini, dosyaları kurtarmanın tek yolunun şifre çözen programı satın almak olduğunu belirtmiştir. Virüsün dosyaları şifrelemesi durumunda, yapılabilecek çok fazla seçenek bulunmadığından önemli olan husus virüsün bulaşmasını engellemektir</a:t>
            </a:r>
            <a:endParaRPr lang="tr-TR" sz="2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852936"/>
            <a:ext cx="3168352" cy="2880320"/>
          </a:xfrm>
          <a:prstGeom prst="rect">
            <a:avLst/>
          </a:prstGeom>
        </p:spPr>
      </p:pic>
    </p:spTree>
    <p:extLst>
      <p:ext uri="{BB962C8B-B14F-4D97-AF65-F5344CB8AC3E}">
        <p14:creationId xmlns:p14="http://schemas.microsoft.com/office/powerpoint/2010/main" val="135199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547664" y="332656"/>
            <a:ext cx="6929968" cy="1293028"/>
          </a:xfrm>
        </p:spPr>
        <p:txBody>
          <a:bodyPr>
            <a:normAutofit/>
          </a:bodyPr>
          <a:lstStyle/>
          <a:p>
            <a:pPr algn="ctr"/>
            <a:r>
              <a:rPr lang="tr-TR" dirty="0"/>
              <a:t>VİRÜSLERİN AMACI NEDİR?</a:t>
            </a:r>
          </a:p>
        </p:txBody>
      </p:sp>
      <p:sp>
        <p:nvSpPr>
          <p:cNvPr id="2" name="İçerik Yer Tutucusu 1"/>
          <p:cNvSpPr>
            <a:spLocks noGrp="1"/>
          </p:cNvSpPr>
          <p:nvPr>
            <p:ph idx="1"/>
          </p:nvPr>
        </p:nvSpPr>
        <p:spPr>
          <a:xfrm>
            <a:off x="107504" y="1650673"/>
            <a:ext cx="8712968" cy="4104456"/>
          </a:xfrm>
        </p:spPr>
        <p:txBody>
          <a:bodyPr>
            <a:noAutofit/>
          </a:bodyPr>
          <a:lstStyle/>
          <a:p>
            <a:r>
              <a:rPr lang="tr-TR" sz="1700" dirty="0"/>
              <a:t>Bilgisayarınızdaki bilgileri çalabilir ve başkalarına gönderebilirler</a:t>
            </a:r>
          </a:p>
          <a:p>
            <a:pPr marL="0" indent="0">
              <a:buNone/>
            </a:pPr>
            <a:r>
              <a:rPr lang="tr-TR" sz="1700" dirty="0"/>
              <a:t>       »» E-posta hesaplarınız, parola bilgileriniz gibi.</a:t>
            </a:r>
          </a:p>
          <a:p>
            <a:r>
              <a:rPr lang="tr-TR" sz="1700" dirty="0"/>
              <a:t>İşletim sisteminizin veya diğer programlarınızın</a:t>
            </a:r>
          </a:p>
          <a:p>
            <a:pPr marL="0" indent="0">
              <a:buNone/>
            </a:pPr>
            <a:r>
              <a:rPr lang="tr-TR" sz="1700" dirty="0"/>
              <a:t>       »» çalışmamasına,</a:t>
            </a:r>
          </a:p>
          <a:p>
            <a:pPr marL="0" indent="0">
              <a:buNone/>
            </a:pPr>
            <a:r>
              <a:rPr lang="tr-TR" sz="1700" dirty="0"/>
              <a:t>       »» hatalı çalışmasına neden olabilirler.</a:t>
            </a:r>
          </a:p>
          <a:p>
            <a:r>
              <a:rPr lang="tr-TR" sz="1700" dirty="0"/>
              <a:t>Bilgisayarınızdaki dosya veya klasörleri</a:t>
            </a:r>
          </a:p>
          <a:p>
            <a:pPr marL="0" indent="0">
              <a:buNone/>
            </a:pPr>
            <a:r>
              <a:rPr lang="tr-TR" sz="1700" dirty="0"/>
              <a:t>        »» silebilir,</a:t>
            </a:r>
          </a:p>
          <a:p>
            <a:pPr marL="0" indent="0">
              <a:buNone/>
            </a:pPr>
            <a:r>
              <a:rPr lang="tr-TR" sz="1700" dirty="0"/>
              <a:t>        »» kopyalayabilir,</a:t>
            </a:r>
          </a:p>
          <a:p>
            <a:pPr marL="0" indent="0">
              <a:buNone/>
            </a:pPr>
            <a:r>
              <a:rPr lang="tr-TR" sz="1700" dirty="0"/>
              <a:t>        »» yerlerini değiştirebilir veya yeni dosyalar ekleyebilirler.</a:t>
            </a:r>
          </a:p>
          <a:p>
            <a:r>
              <a:rPr lang="tr-TR" sz="1700" dirty="0"/>
              <a:t>Yaptığınız her şeyi kaydedebilirler.</a:t>
            </a:r>
          </a:p>
          <a:p>
            <a:pPr marL="0" indent="0">
              <a:buNone/>
            </a:pPr>
            <a:r>
              <a:rPr lang="tr-TR" sz="1700" dirty="0"/>
              <a:t>         »» Klavyede yazdığınız her şey veya fare ile yaptığımız tüm hareketler gibi.</a:t>
            </a:r>
          </a:p>
          <a:p>
            <a:r>
              <a:rPr lang="tr-TR" sz="1700" dirty="0"/>
              <a:t> Ekranda can sıkıcı veya kötü amaçlı web sitelerine yönlendiren açılır pencereler oluşturabilirler.</a:t>
            </a:r>
          </a:p>
        </p:txBody>
      </p:sp>
    </p:spTree>
    <p:extLst>
      <p:ext uri="{BB962C8B-B14F-4D97-AF65-F5344CB8AC3E}">
        <p14:creationId xmlns:p14="http://schemas.microsoft.com/office/powerpoint/2010/main" val="210428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259632" y="764373"/>
            <a:ext cx="7290008" cy="1293028"/>
          </a:xfrm>
        </p:spPr>
        <p:txBody>
          <a:bodyPr>
            <a:normAutofit/>
          </a:bodyPr>
          <a:lstStyle/>
          <a:p>
            <a:pPr algn="ctr"/>
            <a:r>
              <a:rPr lang="tr-TR" dirty="0"/>
              <a:t>VİRÜSLERİN AMACI NEDİR?</a:t>
            </a:r>
          </a:p>
        </p:txBody>
      </p:sp>
      <p:sp>
        <p:nvSpPr>
          <p:cNvPr id="2" name="İçerik Yer Tutucusu 1"/>
          <p:cNvSpPr>
            <a:spLocks noGrp="1"/>
          </p:cNvSpPr>
          <p:nvPr>
            <p:ph idx="1"/>
          </p:nvPr>
        </p:nvSpPr>
        <p:spPr>
          <a:xfrm>
            <a:off x="287524" y="2132856"/>
            <a:ext cx="8568952" cy="4104456"/>
          </a:xfrm>
        </p:spPr>
        <p:txBody>
          <a:bodyPr>
            <a:noAutofit/>
          </a:bodyPr>
          <a:lstStyle/>
          <a:p>
            <a:r>
              <a:rPr lang="tr-TR" dirty="0"/>
              <a:t>Tüm verisiyle diski silebilir, hatta biçimlendirebilirler.</a:t>
            </a:r>
          </a:p>
          <a:p>
            <a:r>
              <a:rPr lang="tr-TR" dirty="0"/>
              <a:t>Saldırganların kullanması için güvenlik açıklıkları oluşturabilirler.</a:t>
            </a:r>
          </a:p>
          <a:p>
            <a:r>
              <a:rPr lang="tr-TR" dirty="0"/>
              <a:t>Başka zararlı programların bulaşmasını sağlayabilirler.</a:t>
            </a:r>
          </a:p>
          <a:p>
            <a:r>
              <a:rPr lang="tr-TR" dirty="0"/>
              <a:t>Bilgisayarınız üzerinden başkalarına saldırabilirler.</a:t>
            </a:r>
          </a:p>
          <a:p>
            <a:r>
              <a:rPr lang="tr-TR" dirty="0"/>
              <a:t>Bilgisayarınızın ya da internetin kaynaklarını kullanır, yavaşlamalara neden olabilirler.</a:t>
            </a:r>
          </a:p>
        </p:txBody>
      </p:sp>
    </p:spTree>
    <p:extLst>
      <p:ext uri="{BB962C8B-B14F-4D97-AF65-F5344CB8AC3E}">
        <p14:creationId xmlns:p14="http://schemas.microsoft.com/office/powerpoint/2010/main" val="261241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dirty="0"/>
              <a:t>Zararlı Yazılımlar</a:t>
            </a:r>
          </a:p>
        </p:txBody>
      </p:sp>
      <p:sp>
        <p:nvSpPr>
          <p:cNvPr id="2" name="İçerik Yer Tutucusu 1"/>
          <p:cNvSpPr>
            <a:spLocks noGrp="1"/>
          </p:cNvSpPr>
          <p:nvPr>
            <p:ph idx="1"/>
          </p:nvPr>
        </p:nvSpPr>
        <p:spPr>
          <a:xfrm>
            <a:off x="251520" y="1988840"/>
            <a:ext cx="4608512" cy="4680520"/>
          </a:xfrm>
        </p:spPr>
        <p:txBody>
          <a:bodyPr>
            <a:normAutofit/>
          </a:bodyPr>
          <a:lstStyle/>
          <a:p>
            <a:pPr>
              <a:buFont typeface="Wingdings" panose="05000000000000000000" pitchFamily="2" charset="2"/>
              <a:buChar char="ü"/>
            </a:pPr>
            <a:r>
              <a:rPr lang="tr-TR" sz="2400" dirty="0"/>
              <a:t>Düşünelim, bir arkadaşımız ya da kardeşimiz hasta oldu ve ondan kısa bir süre sonra hastalık bize bulaştı. Bildiğimiz bulaşıcı hastalıklar üzerinden düşünerek...</a:t>
            </a:r>
          </a:p>
          <a:p>
            <a:pPr>
              <a:buFont typeface="Wingdings" panose="05000000000000000000" pitchFamily="2" charset="2"/>
              <a:buChar char="ü"/>
            </a:pPr>
            <a:r>
              <a:rPr lang="tr-TR" sz="2400" b="1" dirty="0">
                <a:solidFill>
                  <a:srgbClr val="FF0000"/>
                </a:solidFill>
              </a:rPr>
              <a:t>Hastalık nasıl ilerler ya da bulaşır?</a:t>
            </a:r>
          </a:p>
          <a:p>
            <a:pPr>
              <a:buFont typeface="Wingdings" panose="05000000000000000000" pitchFamily="2" charset="2"/>
              <a:buChar char="ü"/>
            </a:pPr>
            <a:r>
              <a:rPr lang="tr-TR" sz="2400" b="1" dirty="0">
                <a:solidFill>
                  <a:srgbClr val="FF0000"/>
                </a:solidFill>
              </a:rPr>
              <a:t>Hastalık vücudumuzu nasıl etkilenir?</a:t>
            </a:r>
          </a:p>
          <a:p>
            <a:pPr>
              <a:buFont typeface="Wingdings" panose="05000000000000000000" pitchFamily="2" charset="2"/>
              <a:buChar char="ü"/>
            </a:pPr>
            <a:r>
              <a:rPr lang="tr-TR" sz="2400" b="1" dirty="0">
                <a:solidFill>
                  <a:srgbClr val="FF0000"/>
                </a:solidFill>
              </a:rPr>
              <a:t>Hastalıktan nasıl kurtuluruz?</a:t>
            </a:r>
            <a:endParaRPr lang="tr-TR" sz="2400" dirty="0">
              <a:solidFill>
                <a:srgbClr val="FF0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077960"/>
            <a:ext cx="3754760" cy="2346725"/>
          </a:xfrm>
          <a:prstGeom prst="rect">
            <a:avLst/>
          </a:prstGeom>
        </p:spPr>
      </p:pic>
    </p:spTree>
    <p:extLst>
      <p:ext uri="{BB962C8B-B14F-4D97-AF65-F5344CB8AC3E}">
        <p14:creationId xmlns:p14="http://schemas.microsoft.com/office/powerpoint/2010/main" val="305041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dirty="0"/>
              <a:t>Zararlı Yazılımlar</a:t>
            </a:r>
          </a:p>
        </p:txBody>
      </p:sp>
      <p:sp>
        <p:nvSpPr>
          <p:cNvPr id="2" name="İçerik Yer Tutucusu 1"/>
          <p:cNvSpPr>
            <a:spLocks noGrp="1"/>
          </p:cNvSpPr>
          <p:nvPr>
            <p:ph idx="1"/>
          </p:nvPr>
        </p:nvSpPr>
        <p:spPr>
          <a:xfrm>
            <a:off x="251520" y="1988840"/>
            <a:ext cx="5112568" cy="4680520"/>
          </a:xfrm>
        </p:spPr>
        <p:txBody>
          <a:bodyPr>
            <a:noAutofit/>
          </a:bodyPr>
          <a:lstStyle/>
          <a:p>
            <a:pPr>
              <a:buFont typeface="Wingdings" panose="05000000000000000000" pitchFamily="2" charset="2"/>
              <a:buChar char="ü"/>
            </a:pPr>
            <a:r>
              <a:rPr lang="tr-TR" sz="2400" dirty="0"/>
              <a:t>Bilgisayarlar da hastalanır. Bilgisayardaki hastalığa “bilgisayar virüsü” deniyor. Ama genel olarak “Zararlı yazılım” olarak bahsetmek daha uygun.</a:t>
            </a:r>
          </a:p>
          <a:p>
            <a:pPr marL="0" indent="0">
              <a:buNone/>
            </a:pPr>
            <a:endParaRPr lang="tr-TR" sz="2400" dirty="0"/>
          </a:p>
          <a:p>
            <a:pPr marL="0" indent="0">
              <a:buNone/>
            </a:pPr>
            <a:r>
              <a:rPr lang="tr-TR" sz="2400" b="1" i="1" dirty="0">
                <a:solidFill>
                  <a:srgbClr val="FF0000"/>
                </a:solidFill>
              </a:rPr>
              <a:t>Zararlı yazılımlar;</a:t>
            </a:r>
          </a:p>
          <a:p>
            <a:pPr>
              <a:buFont typeface="Wingdings" panose="05000000000000000000" pitchFamily="2" charset="2"/>
              <a:buChar char="ü"/>
            </a:pPr>
            <a:r>
              <a:rPr lang="tr-TR" sz="2400" i="1" dirty="0"/>
              <a:t>bilgisayarların bazı programları yavaş çalıştırmasına veya hiç çalıştırmamasına neden olur. </a:t>
            </a:r>
            <a:endParaRPr lang="tr-TR" sz="24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817394"/>
            <a:ext cx="3235842" cy="3036099"/>
          </a:xfrm>
          <a:prstGeom prst="rect">
            <a:avLst/>
          </a:prstGeom>
        </p:spPr>
      </p:pic>
    </p:spTree>
    <p:extLst>
      <p:ext uri="{BB962C8B-B14F-4D97-AF65-F5344CB8AC3E}">
        <p14:creationId xmlns:p14="http://schemas.microsoft.com/office/powerpoint/2010/main" val="1201630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971600" y="764373"/>
            <a:ext cx="7578040" cy="1293028"/>
          </a:xfrm>
        </p:spPr>
        <p:txBody>
          <a:bodyPr>
            <a:normAutofit fontScale="90000"/>
          </a:bodyPr>
          <a:lstStyle/>
          <a:p>
            <a:pPr algn="ctr"/>
            <a:r>
              <a:rPr lang="tr-TR" dirty="0"/>
              <a:t>ÜNLÜ ZARARLI YAZILIM ve VİRÜS</a:t>
            </a:r>
            <a:br>
              <a:rPr lang="tr-TR" dirty="0"/>
            </a:br>
            <a:r>
              <a:rPr lang="tr-TR" dirty="0"/>
              <a:t>HABERLERİ</a:t>
            </a:r>
          </a:p>
        </p:txBody>
      </p:sp>
      <p:sp>
        <p:nvSpPr>
          <p:cNvPr id="2" name="İçerik Yer Tutucusu 1"/>
          <p:cNvSpPr>
            <a:spLocks noGrp="1"/>
          </p:cNvSpPr>
          <p:nvPr>
            <p:ph idx="1"/>
          </p:nvPr>
        </p:nvSpPr>
        <p:spPr>
          <a:xfrm>
            <a:off x="179512" y="2460340"/>
            <a:ext cx="4752528" cy="4680520"/>
          </a:xfrm>
        </p:spPr>
        <p:txBody>
          <a:bodyPr>
            <a:normAutofit/>
          </a:bodyPr>
          <a:lstStyle/>
          <a:p>
            <a:pPr marL="0" indent="0">
              <a:buNone/>
            </a:pPr>
            <a:r>
              <a:rPr lang="tr-TR" sz="2800" b="1" dirty="0" err="1">
                <a:solidFill>
                  <a:srgbClr val="FF0000"/>
                </a:solidFill>
              </a:rPr>
              <a:t>Creeper</a:t>
            </a:r>
            <a:r>
              <a:rPr lang="tr-TR" sz="2800" b="1" dirty="0">
                <a:solidFill>
                  <a:srgbClr val="FF0000"/>
                </a:solidFill>
              </a:rPr>
              <a:t> (1971)</a:t>
            </a:r>
          </a:p>
          <a:p>
            <a:pPr marL="0" indent="0">
              <a:buNone/>
            </a:pPr>
            <a:r>
              <a:rPr lang="tr-TR" sz="2400" dirty="0"/>
              <a:t>Kayıtlara ilk bilgisayar virüsü olarak geçen </a:t>
            </a:r>
            <a:r>
              <a:rPr lang="tr-TR" sz="2400" dirty="0" err="1"/>
              <a:t>Creeper</a:t>
            </a:r>
            <a:r>
              <a:rPr lang="tr-TR" sz="2400" dirty="0"/>
              <a:t> </a:t>
            </a:r>
            <a:r>
              <a:rPr lang="tr-TR" sz="2400" dirty="0" err="1"/>
              <a:t>ARPANET’deki</a:t>
            </a:r>
            <a:r>
              <a:rPr lang="tr-TR" sz="2400" dirty="0"/>
              <a:t> bilgisayarlara bulaşmıştır. Bulaştığı bilgisayara </a:t>
            </a:r>
            <a:r>
              <a:rPr lang="tr-TR" sz="2400" dirty="0" err="1"/>
              <a:t>herhangibi</a:t>
            </a:r>
            <a:r>
              <a:rPr lang="tr-TR" sz="2400" dirty="0"/>
              <a:t> zarar vermeyen </a:t>
            </a:r>
            <a:r>
              <a:rPr lang="tr-TR" sz="2400" dirty="0" err="1"/>
              <a:t>Creeper</a:t>
            </a:r>
            <a:r>
              <a:rPr lang="tr-TR" sz="2400" dirty="0"/>
              <a:t> asıl zararını, programcıları virüs mantığıyla tanıştırarak vermiştir.</a:t>
            </a:r>
            <a:endParaRPr lang="tr-TR" sz="2400" b="1" dirty="0">
              <a:solidFill>
                <a:srgbClr val="FF0000"/>
              </a:solidFill>
            </a:endParaRPr>
          </a:p>
          <a:p>
            <a:pPr marL="0" indent="0">
              <a:buNone/>
            </a:pPr>
            <a:endParaRPr lang="tr-TR" sz="2800"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0122" r="9881"/>
          <a:stretch/>
        </p:blipFill>
        <p:spPr>
          <a:xfrm>
            <a:off x="5688850" y="2996952"/>
            <a:ext cx="2869810" cy="2210941"/>
          </a:xfrm>
          <a:prstGeom prst="rect">
            <a:avLst/>
          </a:prstGeom>
        </p:spPr>
      </p:pic>
    </p:spTree>
    <p:extLst>
      <p:ext uri="{BB962C8B-B14F-4D97-AF65-F5344CB8AC3E}">
        <p14:creationId xmlns:p14="http://schemas.microsoft.com/office/powerpoint/2010/main" val="94971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259632" y="764373"/>
            <a:ext cx="7290008" cy="1293028"/>
          </a:xfrm>
        </p:spPr>
        <p:txBody>
          <a:bodyPr>
            <a:normAutofit fontScale="90000"/>
          </a:bodyPr>
          <a:lstStyle/>
          <a:p>
            <a:pPr algn="ctr"/>
            <a:r>
              <a:rPr lang="tr-TR" dirty="0"/>
              <a:t>ÜNLÜ ZARARLI YAZILIM ve VİRÜS</a:t>
            </a:r>
            <a:br>
              <a:rPr lang="tr-TR" dirty="0"/>
            </a:br>
            <a:r>
              <a:rPr lang="tr-TR" dirty="0"/>
              <a:t>HABERLERİ</a:t>
            </a:r>
          </a:p>
        </p:txBody>
      </p:sp>
      <p:sp>
        <p:nvSpPr>
          <p:cNvPr id="2" name="İçerik Yer Tutucusu 1"/>
          <p:cNvSpPr>
            <a:spLocks noGrp="1"/>
          </p:cNvSpPr>
          <p:nvPr>
            <p:ph idx="1"/>
          </p:nvPr>
        </p:nvSpPr>
        <p:spPr>
          <a:xfrm>
            <a:off x="251520" y="2057401"/>
            <a:ext cx="4752528" cy="4680520"/>
          </a:xfrm>
        </p:spPr>
        <p:txBody>
          <a:bodyPr>
            <a:normAutofit fontScale="92500" lnSpcReduction="20000"/>
          </a:bodyPr>
          <a:lstStyle/>
          <a:p>
            <a:pPr marL="0" indent="0">
              <a:buNone/>
            </a:pPr>
            <a:r>
              <a:rPr lang="tr-TR" sz="2800" b="1" dirty="0">
                <a:solidFill>
                  <a:srgbClr val="FF0000"/>
                </a:solidFill>
              </a:rPr>
              <a:t>CIH Çernobil (1998)</a:t>
            </a:r>
          </a:p>
          <a:p>
            <a:pPr marL="0" indent="0">
              <a:buNone/>
            </a:pPr>
            <a:r>
              <a:rPr lang="tr-TR" sz="2000" dirty="0"/>
              <a:t>Dünya genelinde yaklaşık 20 ila 80 milyon dolar zarara yol açmış, birçok bilgisayardaki önemli bilgileri yok etmiştir.</a:t>
            </a:r>
          </a:p>
          <a:p>
            <a:pPr marL="0" indent="0">
              <a:buNone/>
            </a:pPr>
            <a:r>
              <a:rPr lang="tr-TR" sz="2000" dirty="0"/>
              <a:t>1998 yılının haziran ayında Tayvan’da ortaya çıkmış ve çok kısa bir sürede tüm dünyaya yayılmış, Windows işletim sistemindeki hayati dosyalara zarar vermiş ve sistemlerin çökmesine sebep olmuştur.</a:t>
            </a:r>
          </a:p>
          <a:p>
            <a:pPr marL="0" indent="0">
              <a:buNone/>
            </a:pPr>
            <a:r>
              <a:rPr lang="tr-TR" sz="2000" dirty="0"/>
              <a:t>Ayrıca açılış dosyalarına da zarar vermiştir. Bir oyunun </a:t>
            </a:r>
            <a:r>
              <a:rPr lang="tr-TR" sz="2000" dirty="0" err="1"/>
              <a:t>demo</a:t>
            </a:r>
            <a:r>
              <a:rPr lang="tr-TR" sz="2000" dirty="0"/>
              <a:t> sürümünün içine de sızan virüs bu </a:t>
            </a:r>
            <a:r>
              <a:rPr lang="tr-TR" sz="2000" dirty="0" err="1"/>
              <a:t>demo</a:t>
            </a:r>
            <a:r>
              <a:rPr lang="tr-TR" sz="2000" dirty="0"/>
              <a:t> sürümle de yayılmıştır.</a:t>
            </a:r>
          </a:p>
          <a:p>
            <a:pPr marL="0" indent="0">
              <a:buNone/>
            </a:pPr>
            <a:r>
              <a:rPr lang="tr-TR" sz="2000" dirty="0"/>
              <a:t>Çernobil nükleer santralinin patlaması sonucu çevreye verdiği zarara benzetilmesi sebebi ile de </a:t>
            </a:r>
            <a:r>
              <a:rPr lang="tr-TR" sz="2000" dirty="0" err="1"/>
              <a:t>çernobil</a:t>
            </a:r>
            <a:r>
              <a:rPr lang="tr-TR" sz="2000" dirty="0"/>
              <a:t> virüsü diye anılmıştır.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068960"/>
            <a:ext cx="3312368" cy="2880320"/>
          </a:xfrm>
          <a:prstGeom prst="rect">
            <a:avLst/>
          </a:prstGeom>
        </p:spPr>
      </p:pic>
    </p:spTree>
    <p:extLst>
      <p:ext uri="{BB962C8B-B14F-4D97-AF65-F5344CB8AC3E}">
        <p14:creationId xmlns:p14="http://schemas.microsoft.com/office/powerpoint/2010/main" val="74091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331640" y="764373"/>
            <a:ext cx="7218000" cy="1293028"/>
          </a:xfrm>
        </p:spPr>
        <p:txBody>
          <a:bodyPr>
            <a:normAutofit fontScale="90000"/>
          </a:bodyPr>
          <a:lstStyle/>
          <a:p>
            <a:pPr algn="ctr"/>
            <a:r>
              <a:rPr lang="tr-TR" dirty="0"/>
              <a:t>ÜNLÜ ZARARLI YAZILIM ve VİRÜS</a:t>
            </a:r>
            <a:br>
              <a:rPr lang="tr-TR" dirty="0"/>
            </a:br>
            <a:r>
              <a:rPr lang="tr-TR" dirty="0"/>
              <a:t>HABERLERİ</a:t>
            </a:r>
          </a:p>
        </p:txBody>
      </p:sp>
      <p:sp>
        <p:nvSpPr>
          <p:cNvPr id="2" name="İçerik Yer Tutucusu 1"/>
          <p:cNvSpPr>
            <a:spLocks noGrp="1"/>
          </p:cNvSpPr>
          <p:nvPr>
            <p:ph idx="1"/>
          </p:nvPr>
        </p:nvSpPr>
        <p:spPr>
          <a:xfrm>
            <a:off x="251520" y="1772816"/>
            <a:ext cx="4752528" cy="4680520"/>
          </a:xfrm>
        </p:spPr>
        <p:txBody>
          <a:bodyPr>
            <a:normAutofit fontScale="92500"/>
          </a:bodyPr>
          <a:lstStyle/>
          <a:p>
            <a:pPr marL="0" indent="0">
              <a:buNone/>
            </a:pPr>
            <a:r>
              <a:rPr lang="tr-TR" sz="3800" b="1" dirty="0" err="1">
                <a:solidFill>
                  <a:srgbClr val="FF0000"/>
                </a:solidFill>
              </a:rPr>
              <a:t>Melissa</a:t>
            </a:r>
            <a:r>
              <a:rPr lang="tr-TR" sz="3800" b="1" dirty="0">
                <a:solidFill>
                  <a:srgbClr val="FF0000"/>
                </a:solidFill>
              </a:rPr>
              <a:t> (1999)</a:t>
            </a:r>
          </a:p>
          <a:p>
            <a:pPr marL="0" indent="0">
              <a:buNone/>
            </a:pPr>
            <a:r>
              <a:rPr lang="tr-TR" sz="2600" dirty="0"/>
              <a:t>İlk olarak 26 Mart 1999 yılında görülmüştür. “İşte aradığınız belge... Bu belgeyi sakın kimseye gösterme ;-)”. Mesajı içeren bir elektronik postada ekli .DOC uzantılı bir kelime işlemci dosyasının açılması ile bulaşan ve otomatik elektronik posta yollayan virüsün 300 ila 600 milyon dolar zarara uğrattığı sanılıyor.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2981994"/>
            <a:ext cx="3647152" cy="3039293"/>
          </a:xfrm>
          <a:prstGeom prst="rect">
            <a:avLst/>
          </a:prstGeom>
        </p:spPr>
      </p:pic>
    </p:spTree>
    <p:extLst>
      <p:ext uri="{BB962C8B-B14F-4D97-AF65-F5344CB8AC3E}">
        <p14:creationId xmlns:p14="http://schemas.microsoft.com/office/powerpoint/2010/main" val="425836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15616" y="764373"/>
            <a:ext cx="7434024" cy="1293028"/>
          </a:xfrm>
        </p:spPr>
        <p:txBody>
          <a:bodyPr>
            <a:normAutofit fontScale="90000"/>
          </a:bodyPr>
          <a:lstStyle/>
          <a:p>
            <a:pPr algn="ctr"/>
            <a:r>
              <a:rPr lang="tr-TR" dirty="0"/>
              <a:t>ÜNLÜ ZARARLI YAZILIM ve VİRÜS</a:t>
            </a:r>
            <a:br>
              <a:rPr lang="tr-TR" dirty="0"/>
            </a:br>
            <a:r>
              <a:rPr lang="tr-TR" dirty="0"/>
              <a:t>HABERLERİ</a:t>
            </a:r>
          </a:p>
        </p:txBody>
      </p:sp>
      <p:sp>
        <p:nvSpPr>
          <p:cNvPr id="2" name="İçerik Yer Tutucusu 1"/>
          <p:cNvSpPr>
            <a:spLocks noGrp="1"/>
          </p:cNvSpPr>
          <p:nvPr>
            <p:ph idx="1"/>
          </p:nvPr>
        </p:nvSpPr>
        <p:spPr>
          <a:xfrm>
            <a:off x="251520" y="1916832"/>
            <a:ext cx="4752528" cy="4680520"/>
          </a:xfrm>
        </p:spPr>
        <p:txBody>
          <a:bodyPr>
            <a:noAutofit/>
          </a:bodyPr>
          <a:lstStyle/>
          <a:p>
            <a:pPr marL="0" indent="0">
              <a:buNone/>
            </a:pPr>
            <a:r>
              <a:rPr lang="tr-TR" sz="2400" b="1" dirty="0">
                <a:solidFill>
                  <a:srgbClr val="FF0000"/>
                </a:solidFill>
              </a:rPr>
              <a:t>I </a:t>
            </a:r>
            <a:r>
              <a:rPr lang="tr-TR" sz="2400" b="1" dirty="0" err="1">
                <a:solidFill>
                  <a:srgbClr val="FF0000"/>
                </a:solidFill>
              </a:rPr>
              <a:t>love</a:t>
            </a:r>
            <a:r>
              <a:rPr lang="tr-TR" sz="2400" b="1" dirty="0">
                <a:solidFill>
                  <a:srgbClr val="FF0000"/>
                </a:solidFill>
              </a:rPr>
              <a:t> </a:t>
            </a:r>
            <a:r>
              <a:rPr lang="tr-TR" sz="2400" b="1" dirty="0" err="1">
                <a:solidFill>
                  <a:srgbClr val="FF0000"/>
                </a:solidFill>
              </a:rPr>
              <a:t>you</a:t>
            </a:r>
            <a:r>
              <a:rPr lang="tr-TR" sz="2400" b="1" dirty="0">
                <a:solidFill>
                  <a:srgbClr val="FF0000"/>
                </a:solidFill>
              </a:rPr>
              <a:t> (2000)</a:t>
            </a:r>
          </a:p>
          <a:p>
            <a:pPr marL="0" indent="0">
              <a:buNone/>
            </a:pPr>
            <a:r>
              <a:rPr lang="tr-TR" sz="2400" dirty="0" err="1"/>
              <a:t>Loveletter</a:t>
            </a:r>
            <a:r>
              <a:rPr lang="tr-TR" sz="2400" dirty="0"/>
              <a:t> (Aşk mektubu) olarak da bilinen virüs, elektronik postalara eklenen “Love-Letter-For-You.TXT.vbs” adlı programın çalıştırılması ile bulaşmış, elektronik posta uygulamasının adres defterindeki kişilere kendini göndermiştir. ILOVEYOU virüsünün yaklaşık olarak 10 ila 15 milyar dolar zarara neden olduğu sanılmaktadır.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852936"/>
            <a:ext cx="2459619" cy="3538571"/>
          </a:xfrm>
          <a:prstGeom prst="rect">
            <a:avLst/>
          </a:prstGeom>
        </p:spPr>
      </p:pic>
    </p:spTree>
    <p:extLst>
      <p:ext uri="{BB962C8B-B14F-4D97-AF65-F5344CB8AC3E}">
        <p14:creationId xmlns:p14="http://schemas.microsoft.com/office/powerpoint/2010/main" val="294033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331640" y="764373"/>
            <a:ext cx="7218000" cy="1293028"/>
          </a:xfrm>
        </p:spPr>
        <p:txBody>
          <a:bodyPr>
            <a:normAutofit fontScale="90000"/>
          </a:bodyPr>
          <a:lstStyle/>
          <a:p>
            <a:pPr algn="ctr"/>
            <a:r>
              <a:rPr lang="tr-TR" dirty="0"/>
              <a:t>ÜNLÜ ZARARLI YAZILIM ve VİRÜS</a:t>
            </a:r>
            <a:br>
              <a:rPr lang="tr-TR" dirty="0"/>
            </a:br>
            <a:r>
              <a:rPr lang="tr-TR" dirty="0"/>
              <a:t>HABERLERİ</a:t>
            </a:r>
          </a:p>
        </p:txBody>
      </p:sp>
      <p:sp>
        <p:nvSpPr>
          <p:cNvPr id="2" name="İçerik Yer Tutucusu 1"/>
          <p:cNvSpPr>
            <a:spLocks noGrp="1"/>
          </p:cNvSpPr>
          <p:nvPr>
            <p:ph idx="1"/>
          </p:nvPr>
        </p:nvSpPr>
        <p:spPr>
          <a:xfrm>
            <a:off x="179512" y="2057401"/>
            <a:ext cx="5616624" cy="4680520"/>
          </a:xfrm>
        </p:spPr>
        <p:txBody>
          <a:bodyPr>
            <a:normAutofit fontScale="92500" lnSpcReduction="10000"/>
          </a:bodyPr>
          <a:lstStyle/>
          <a:p>
            <a:pPr marL="0" indent="0">
              <a:buNone/>
            </a:pPr>
            <a:r>
              <a:rPr lang="tr-TR" sz="3600" b="1" dirty="0" err="1">
                <a:solidFill>
                  <a:srgbClr val="FF0000"/>
                </a:solidFill>
              </a:rPr>
              <a:t>Bagle</a:t>
            </a:r>
            <a:r>
              <a:rPr lang="tr-TR" sz="3600" b="1" dirty="0">
                <a:solidFill>
                  <a:srgbClr val="FF0000"/>
                </a:solidFill>
              </a:rPr>
              <a:t> (2004)</a:t>
            </a:r>
          </a:p>
          <a:p>
            <a:pPr marL="0" indent="0">
              <a:buNone/>
            </a:pPr>
            <a:r>
              <a:rPr lang="tr-TR" dirty="0">
                <a:latin typeface="Century Gothic (Gövde)"/>
              </a:rPr>
              <a:t>On milyonlarca dolar zarara neden olan ve sayısız PC’ye sızmayı başaran </a:t>
            </a:r>
            <a:r>
              <a:rPr lang="tr-TR" dirty="0" err="1">
                <a:latin typeface="Century Gothic (Gövde)"/>
              </a:rPr>
              <a:t>Bagle</a:t>
            </a:r>
            <a:r>
              <a:rPr lang="tr-TR" dirty="0">
                <a:latin typeface="Century Gothic (Gövde)"/>
              </a:rPr>
              <a:t>, 8 Ocak 2004 tarihinde ilk kez görülmüş, </a:t>
            </a:r>
            <a:r>
              <a:rPr lang="tr-TR" dirty="0" err="1">
                <a:latin typeface="Century Gothic (Gövde)"/>
              </a:rPr>
              <a:t>Bagle</a:t>
            </a:r>
            <a:r>
              <a:rPr lang="tr-TR" dirty="0">
                <a:latin typeface="Century Gothic (Gövde)"/>
              </a:rPr>
              <a:t>, elektronik postalardaki dosyaları kullanarak yayılmaya çalışmıştır. </a:t>
            </a:r>
            <a:r>
              <a:rPr lang="tr-TR" dirty="0" err="1">
                <a:latin typeface="Century Gothic (Gövde)"/>
              </a:rPr>
              <a:t>Bagle’ın</a:t>
            </a:r>
            <a:r>
              <a:rPr lang="tr-TR" dirty="0">
                <a:latin typeface="Century Gothic (Gövde)"/>
              </a:rPr>
              <a:t> en kötü tarafı 60 ila 100 kadar türevinin olmasıydı. Diğer bir deyişle </a:t>
            </a:r>
            <a:r>
              <a:rPr lang="tr-TR" dirty="0" err="1">
                <a:latin typeface="Century Gothic (Gövde)"/>
              </a:rPr>
              <a:t>Bagle’ın</a:t>
            </a:r>
            <a:r>
              <a:rPr lang="tr-TR" dirty="0">
                <a:latin typeface="Century Gothic (Gövde)"/>
              </a:rPr>
              <a:t> virüs tarayıcılara yakalanması pek kolay değildi. PC’lere sızan </a:t>
            </a:r>
            <a:r>
              <a:rPr lang="tr-TR" dirty="0" err="1">
                <a:latin typeface="Century Gothic (Gövde)"/>
              </a:rPr>
              <a:t>Bagle</a:t>
            </a:r>
            <a:r>
              <a:rPr lang="tr-TR" dirty="0">
                <a:latin typeface="Century Gothic (Gövde)"/>
              </a:rPr>
              <a:t>, veri ve uygulamalara kolayca ulaşabiliyordu. Finansal ve kişisel bilgiler dahil hemen her veriye eli uzanabilen </a:t>
            </a:r>
            <a:r>
              <a:rPr lang="tr-TR" dirty="0" err="1">
                <a:latin typeface="Century Gothic (Gövde)"/>
              </a:rPr>
              <a:t>Bagle’ın</a:t>
            </a:r>
            <a:r>
              <a:rPr lang="tr-TR" dirty="0">
                <a:latin typeface="Century Gothic (Gövde)"/>
              </a:rPr>
              <a:t> </a:t>
            </a:r>
            <a:r>
              <a:rPr lang="tr-TR" dirty="0" err="1">
                <a:latin typeface="Century Gothic (Gövde)"/>
              </a:rPr>
              <a:t>Bagle</a:t>
            </a:r>
            <a:r>
              <a:rPr lang="tr-TR" dirty="0">
                <a:latin typeface="Century Gothic (Gövde)"/>
              </a:rPr>
              <a:t>. B türevinin yayılması 28 Ocak 2004 tarihinden itibaren durduruldu, ancak </a:t>
            </a:r>
            <a:r>
              <a:rPr lang="tr-TR" dirty="0" err="1">
                <a:latin typeface="Century Gothic (Gövde)"/>
              </a:rPr>
              <a:t>Bagle’ın</a:t>
            </a:r>
            <a:r>
              <a:rPr lang="tr-TR" dirty="0">
                <a:latin typeface="Century Gothic (Gövde)"/>
              </a:rPr>
              <a:t> diğer türevleri </a:t>
            </a:r>
            <a:r>
              <a:rPr lang="tr-TR" dirty="0" err="1">
                <a:latin typeface="Century Gothic (Gövde)"/>
              </a:rPr>
              <a:t>h</a:t>
            </a:r>
            <a:r>
              <a:rPr lang="tr-TR" b="1" dirty="0" err="1">
                <a:latin typeface="Century Gothic (Gövde)"/>
              </a:rPr>
              <a:t>â</a:t>
            </a:r>
            <a:r>
              <a:rPr lang="tr-TR" dirty="0" err="1">
                <a:latin typeface="Century Gothic (Gövde)"/>
              </a:rPr>
              <a:t>la</a:t>
            </a:r>
            <a:r>
              <a:rPr lang="tr-TR" dirty="0">
                <a:latin typeface="Century Gothic (Gövde)"/>
              </a:rPr>
              <a:t> tehdit unsuru olmayı sürdürüyor.</a:t>
            </a:r>
            <a:endParaRPr lang="tr-TR" sz="2000" dirty="0">
              <a:latin typeface="Century Gothic (Gövde)"/>
            </a:endParaRP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140968"/>
            <a:ext cx="3412649" cy="2736304"/>
          </a:xfrm>
          <a:prstGeom prst="rect">
            <a:avLst/>
          </a:prstGeom>
        </p:spPr>
      </p:pic>
    </p:spTree>
    <p:extLst>
      <p:ext uri="{BB962C8B-B14F-4D97-AF65-F5344CB8AC3E}">
        <p14:creationId xmlns:p14="http://schemas.microsoft.com/office/powerpoint/2010/main" val="1848616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1187624" y="764373"/>
            <a:ext cx="7362016" cy="1293028"/>
          </a:xfrm>
        </p:spPr>
        <p:txBody>
          <a:bodyPr>
            <a:normAutofit fontScale="90000"/>
          </a:bodyPr>
          <a:lstStyle/>
          <a:p>
            <a:pPr algn="ctr"/>
            <a:r>
              <a:rPr lang="tr-TR" dirty="0"/>
              <a:t>ÜNLÜ ZARARLI YAZILIM ve VİRÜS</a:t>
            </a:r>
            <a:br>
              <a:rPr lang="tr-TR" dirty="0"/>
            </a:br>
            <a:r>
              <a:rPr lang="tr-TR" dirty="0"/>
              <a:t>HABERLERİ</a:t>
            </a:r>
          </a:p>
        </p:txBody>
      </p:sp>
      <p:sp>
        <p:nvSpPr>
          <p:cNvPr id="2" name="İçerik Yer Tutucusu 1"/>
          <p:cNvSpPr>
            <a:spLocks noGrp="1"/>
          </p:cNvSpPr>
          <p:nvPr>
            <p:ph idx="1"/>
          </p:nvPr>
        </p:nvSpPr>
        <p:spPr>
          <a:xfrm>
            <a:off x="251520" y="1772816"/>
            <a:ext cx="5616624" cy="4680520"/>
          </a:xfrm>
        </p:spPr>
        <p:txBody>
          <a:bodyPr>
            <a:normAutofit/>
          </a:bodyPr>
          <a:lstStyle/>
          <a:p>
            <a:pPr marL="0" indent="0">
              <a:buNone/>
            </a:pPr>
            <a:r>
              <a:rPr lang="tr-TR" sz="3600" b="1" dirty="0" err="1">
                <a:solidFill>
                  <a:srgbClr val="FF0000"/>
                </a:solidFill>
              </a:rPr>
              <a:t>Sasser</a:t>
            </a:r>
            <a:r>
              <a:rPr lang="tr-TR" sz="3600" b="1" dirty="0">
                <a:solidFill>
                  <a:srgbClr val="FF0000"/>
                </a:solidFill>
              </a:rPr>
              <a:t> (2004)</a:t>
            </a:r>
          </a:p>
          <a:p>
            <a:pPr marL="0" indent="0">
              <a:buNone/>
            </a:pPr>
            <a:r>
              <a:rPr lang="sv-SE" dirty="0"/>
              <a:t>30 Nisan 2004 tarihinde görülen Sasser, havayolu</a:t>
            </a:r>
            <a:r>
              <a:rPr lang="tr-TR" dirty="0"/>
              <a:t> şirketlerine kadar ulaşmış uçuşların ertelenmesine sebep olmuştur. Klasik solucanların aksine, elektronik postaları kullanmayan </a:t>
            </a:r>
            <a:r>
              <a:rPr lang="tr-TR" dirty="0" err="1"/>
              <a:t>Sasser</a:t>
            </a:r>
            <a:r>
              <a:rPr lang="tr-TR" dirty="0"/>
              <a:t>, güncel olmayan işletim sistemlerinin güvenlik açıklarını kullanmıştır. 17 yaşındaki bir Alman lise öğrencisi tarafından yazılan ve 18. yaş gününde yaymaya başladığı </a:t>
            </a:r>
            <a:r>
              <a:rPr lang="tr-TR" dirty="0" err="1"/>
              <a:t>Sasser’ın</a:t>
            </a:r>
            <a:r>
              <a:rPr lang="tr-TR" dirty="0"/>
              <a:t> yarattığı zarar öylesine büyük oldu ki bu Alman genci bilgisayarlara karşı sabotajda bulunduğundan dolayı hapis cezasına mahkûm edildi.</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020" y="2924944"/>
            <a:ext cx="3007221" cy="3007221"/>
          </a:xfrm>
          <a:prstGeom prst="rect">
            <a:avLst/>
          </a:prstGeom>
        </p:spPr>
      </p:pic>
    </p:spTree>
    <p:extLst>
      <p:ext uri="{BB962C8B-B14F-4D97-AF65-F5344CB8AC3E}">
        <p14:creationId xmlns:p14="http://schemas.microsoft.com/office/powerpoint/2010/main" val="2429714401"/>
      </p:ext>
    </p:extLst>
  </p:cSld>
  <p:clrMapOvr>
    <a:masterClrMapping/>
  </p:clrMapOvr>
</p:sld>
</file>

<file path=ppt/theme/theme1.xml><?xml version="1.0" encoding="utf-8"?>
<a:theme xmlns:a="http://schemas.openxmlformats.org/drawingml/2006/main" name="Uçak İzi">
  <a:themeElements>
    <a:clrScheme name="Uçak İzi">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Uçak İzi</Template>
  <TotalTime>331</TotalTime>
  <Words>753</Words>
  <Application>Microsoft Office PowerPoint</Application>
  <PresentationFormat>Ekran Gösterisi (4:3)</PresentationFormat>
  <Paragraphs>55</Paragraphs>
  <Slides>12</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Century Gothic</vt:lpstr>
      <vt:lpstr>Century Gothic (Gövde)</vt:lpstr>
      <vt:lpstr>Wingdings</vt:lpstr>
      <vt:lpstr>Uçak İzi</vt:lpstr>
      <vt:lpstr>6.1.10 Dijital Tehlikeler  6.1.10 A – Zararlı Yazılımlar ve Virüs Haberleri</vt:lpstr>
      <vt:lpstr>Zararlı Yazılımlar</vt:lpstr>
      <vt:lpstr>Zararlı Yazılımlar</vt:lpstr>
      <vt:lpstr>ÜNLÜ ZARARLI YAZILIM ve VİRÜS HABERLERİ</vt:lpstr>
      <vt:lpstr>ÜNLÜ ZARARLI YAZILIM ve VİRÜS HABERLERİ</vt:lpstr>
      <vt:lpstr>ÜNLÜ ZARARLI YAZILIM ve VİRÜS HABERLERİ</vt:lpstr>
      <vt:lpstr>ÜNLÜ ZARARLI YAZILIM ve VİRÜS HABERLERİ</vt:lpstr>
      <vt:lpstr>ÜNLÜ ZARARLI YAZILIM ve VİRÜS HABERLERİ</vt:lpstr>
      <vt:lpstr>ÜNLÜ ZARARLI YAZILIM ve VİRÜS HABERLERİ</vt:lpstr>
      <vt:lpstr>ÜNLÜ ZARARLI YAZILIM ve VİRÜS HABERLERİ</vt:lpstr>
      <vt:lpstr>VİRÜSLERİN AMACI NEDİR?</vt:lpstr>
      <vt:lpstr>VİRÜSLERİN AMACI NEDİR?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6.1.6 Dijital Dünyanın Suçluları 6.1.6 B Bilişim Suçları</dc:title>
  <dc:creator>Efe</dc:creator>
  <cp:lastModifiedBy>User</cp:lastModifiedBy>
  <cp:revision>65</cp:revision>
  <dcterms:created xsi:type="dcterms:W3CDTF">2019-10-09T12:21:54Z</dcterms:created>
  <dcterms:modified xsi:type="dcterms:W3CDTF">2025-11-26T08:05:11Z</dcterms:modified>
</cp:coreProperties>
</file>