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77" r:id="rId3"/>
    <p:sldId id="341" r:id="rId4"/>
    <p:sldId id="342" r:id="rId5"/>
    <p:sldId id="343" r:id="rId6"/>
    <p:sldId id="344" r:id="rId7"/>
    <p:sldId id="345" r:id="rId8"/>
    <p:sldId id="346" r:id="rId9"/>
    <p:sldId id="347" r:id="rId10"/>
    <p:sldId id="348" r:id="rId11"/>
    <p:sldId id="349" r:id="rId12"/>
    <p:sldId id="350" r:id="rId13"/>
    <p:sldId id="351" r:id="rId14"/>
    <p:sldId id="352" r:id="rId15"/>
    <p:sldId id="369" r:id="rId16"/>
    <p:sldId id="353" r:id="rId17"/>
    <p:sldId id="354" r:id="rId18"/>
    <p:sldId id="355" r:id="rId19"/>
    <p:sldId id="357" r:id="rId20"/>
    <p:sldId id="356" r:id="rId21"/>
    <p:sldId id="358" r:id="rId22"/>
    <p:sldId id="359" r:id="rId23"/>
    <p:sldId id="360" r:id="rId24"/>
    <p:sldId id="361" r:id="rId25"/>
    <p:sldId id="362" r:id="rId26"/>
    <p:sldId id="363" r:id="rId27"/>
    <p:sldId id="364" r:id="rId28"/>
    <p:sldId id="365" r:id="rId29"/>
    <p:sldId id="366" r:id="rId30"/>
    <p:sldId id="367" r:id="rId31"/>
    <p:sldId id="368" r:id="rId3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1734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66" name="Group 65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67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68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9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0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71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2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3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4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5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6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7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8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9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0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1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2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3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4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5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6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7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8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9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0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1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2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3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4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5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96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7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8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9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0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1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2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3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4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5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6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7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08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9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0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1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2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3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4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5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6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7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8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9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0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0238" y="1122363"/>
            <a:ext cx="6593681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0238" y="3602038"/>
            <a:ext cx="6593681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801052" y="5410202"/>
            <a:ext cx="2057400" cy="365125"/>
          </a:xfrm>
        </p:spPr>
        <p:txBody>
          <a:bodyPr/>
          <a:lstStyle/>
          <a:p>
            <a:fld id="{A23720DD-5B6D-40BF-8493-A6B52D484E6B}" type="datetimeFigureOut">
              <a:rPr lang="tr-TR" smtClean="0"/>
              <a:t>17.10.2025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00237" y="5410202"/>
            <a:ext cx="3843665" cy="365125"/>
          </a:xfrm>
        </p:spPr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15603" y="5410200"/>
            <a:ext cx="578317" cy="365125"/>
          </a:xfrm>
        </p:spPr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45423754"/>
      </p:ext>
    </p:extLst>
  </p:cSld>
  <p:clrMapOvr>
    <a:masterClrMapping/>
  </p:clrMapOvr>
  <p:transition spd="slow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4304665"/>
            <a:ext cx="7434266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56058" y="606426"/>
            <a:ext cx="7434266" cy="3299778"/>
          </a:xfrm>
          <a:prstGeom prst="round2DiagRect">
            <a:avLst>
              <a:gd name="adj1" fmla="val 5101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24" y="5124020"/>
            <a:ext cx="7433144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17.10.2025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106537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93" y="609600"/>
            <a:ext cx="7429466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8" y="4419600"/>
            <a:ext cx="7428344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17.10.2025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29859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609600"/>
            <a:ext cx="6977064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365557"/>
            <a:ext cx="6564224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8" y="4309919"/>
            <a:ext cx="74295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17.10.2025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sp>
        <p:nvSpPr>
          <p:cNvPr id="52" name="TextBox 51"/>
          <p:cNvSpPr txBox="1"/>
          <p:nvPr/>
        </p:nvSpPr>
        <p:spPr>
          <a:xfrm>
            <a:off x="696579" y="718458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7817473" y="2764972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574268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2134042"/>
            <a:ext cx="74295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23" y="4657655"/>
            <a:ext cx="7428379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17.10.2025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583423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ütu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56060" y="609600"/>
            <a:ext cx="7429499" cy="1905000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856058" y="2674463"/>
            <a:ext cx="2397674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856059" y="3360263"/>
            <a:ext cx="2396432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86075" y="2677635"/>
            <a:ext cx="238828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86075" y="3363435"/>
            <a:ext cx="238895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89332" y="2674463"/>
            <a:ext cx="2396226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89332" y="3360263"/>
            <a:ext cx="2396226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17.10.2025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44684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Resim Sütu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56059" y="609600"/>
            <a:ext cx="7429499" cy="1905000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856060" y="4404596"/>
            <a:ext cx="239643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856060" y="2666998"/>
            <a:ext cx="239643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800" dirty="0"/>
            </a:lvl1pPr>
          </a:lstStyle>
          <a:p>
            <a:pPr marL="0" lvl="0" indent="0">
              <a:buNone/>
            </a:pPr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856060" y="4980859"/>
            <a:ext cx="239643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66790" y="4404596"/>
            <a:ext cx="24003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66790" y="2666998"/>
            <a:ext cx="2399205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800" dirty="0"/>
            </a:lvl1pPr>
          </a:lstStyle>
          <a:p>
            <a:pPr marL="0" lvl="0" indent="0">
              <a:buNone/>
            </a:pPr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65695" y="4980857"/>
            <a:ext cx="24003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89426" y="4404595"/>
            <a:ext cx="2393056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89332" y="2666998"/>
            <a:ext cx="2396227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800" dirty="0"/>
            </a:lvl1pPr>
          </a:lstStyle>
          <a:p>
            <a:pPr marL="0" lvl="0" indent="0">
              <a:buNone/>
            </a:pPr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89332" y="4980855"/>
            <a:ext cx="2396226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17.10.2025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cap="all" baseline="0"/>
            </a:lvl1pPr>
          </a:lstStyle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930608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17.10.2025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700447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1" y="609600"/>
            <a:ext cx="1503758" cy="5181601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6057" y="609600"/>
            <a:ext cx="5811443" cy="5181601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17.10.2025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73793537"/>
      </p:ext>
    </p:extLst>
  </p:cSld>
  <p:clrMapOvr>
    <a:masterClrMapping/>
  </p:clrMapOvr>
  <p:transition spd="slow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1"/>
          <p:cNvSpPr>
            <a:spLocks noGrp="1"/>
          </p:cNvSpPr>
          <p:nvPr>
            <p:ph type="title"/>
          </p:nvPr>
        </p:nvSpPr>
        <p:spPr>
          <a:xfrm>
            <a:off x="856060" y="618518"/>
            <a:ext cx="7429499" cy="1478570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48" name="Content Placeholder 2"/>
          <p:cNvSpPr>
            <a:spLocks noGrp="1"/>
          </p:cNvSpPr>
          <p:nvPr>
            <p:ph idx="1"/>
          </p:nvPr>
        </p:nvSpPr>
        <p:spPr>
          <a:xfrm>
            <a:off x="856060" y="2249487"/>
            <a:ext cx="7429499" cy="3541714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9" name="Date Placeholder 3"/>
          <p:cNvSpPr>
            <a:spLocks noGrp="1"/>
          </p:cNvSpPr>
          <p:nvPr>
            <p:ph type="dt" sz="half" idx="10"/>
          </p:nvPr>
        </p:nvSpPr>
        <p:spPr>
          <a:xfrm>
            <a:off x="5592691" y="5883277"/>
            <a:ext cx="2057400" cy="365125"/>
          </a:xfrm>
        </p:spPr>
        <p:txBody>
          <a:bodyPr/>
          <a:lstStyle/>
          <a:p>
            <a:fld id="{A23720DD-5B6D-40BF-8493-A6B52D484E6B}" type="datetimeFigureOut">
              <a:rPr lang="tr-TR" smtClean="0"/>
              <a:t>17.10.2025</a:t>
            </a:fld>
            <a:endParaRPr lang="tr-TR"/>
          </a:p>
        </p:txBody>
      </p:sp>
      <p:sp>
        <p:nvSpPr>
          <p:cNvPr id="5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56059" y="5883276"/>
            <a:ext cx="4679482" cy="365125"/>
          </a:xfrm>
        </p:spPr>
        <p:txBody>
          <a:bodyPr/>
          <a:lstStyle/>
          <a:p>
            <a:endParaRPr lang="tr-TR"/>
          </a:p>
        </p:txBody>
      </p:sp>
      <p:sp>
        <p:nvSpPr>
          <p:cNvPr id="5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07241" y="5883275"/>
            <a:ext cx="578317" cy="365125"/>
          </a:xfrm>
        </p:spPr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76558034"/>
      </p:ext>
    </p:extLst>
  </p:cSld>
  <p:clrMapOvr>
    <a:masterClrMapping/>
  </p:clrMapOvr>
  <p:transition spd="slow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1419227"/>
            <a:ext cx="74295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058" y="4424362"/>
            <a:ext cx="74295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17.10.2025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042385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6058" y="2249486"/>
            <a:ext cx="3658792" cy="3541714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1" y="2249486"/>
            <a:ext cx="3656408" cy="3541714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17.10.2025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669079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619127"/>
            <a:ext cx="7429500" cy="1477961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8902" y="2249486"/>
            <a:ext cx="3435949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6058" y="3073398"/>
            <a:ext cx="3658793" cy="2717801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1992" y="2249485"/>
            <a:ext cx="3433565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3073398"/>
            <a:ext cx="3656408" cy="2717801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17.10.2025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75018024"/>
      </p:ext>
    </p:extLst>
  </p:cSld>
  <p:clrMapOvr>
    <a:masterClrMapping/>
  </p:clrMapOvr>
  <p:transition spd="slow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17.10.2025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99643468"/>
      </p:ext>
    </p:extLst>
  </p:cSld>
  <p:clrMapOvr>
    <a:masterClrMapping/>
  </p:clrMapOvr>
  <p:transition spd="slow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17.10.2025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51853656"/>
      </p:ext>
    </p:extLst>
  </p:cSld>
  <p:clrMapOvr>
    <a:masterClrMapping/>
  </p:clrMapOvr>
  <p:transition spd="slow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029" y="609601"/>
            <a:ext cx="2892028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150" y="592666"/>
            <a:ext cx="4418407" cy="5198534"/>
          </a:xfrm>
        </p:spPr>
        <p:txBody>
          <a:bodyPr anchor="ctr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0029" y="2249486"/>
            <a:ext cx="2892028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17.10.2025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65657012"/>
      </p:ext>
    </p:extLst>
  </p:cSld>
  <p:clrMapOvr>
    <a:masterClrMapping/>
  </p:clrMapOvr>
  <p:transition spd="slow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61" y="609600"/>
            <a:ext cx="3753962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32866" y="609600"/>
            <a:ext cx="3452693" cy="5181602"/>
          </a:xfrm>
          <a:prstGeom prst="round2DiagRect">
            <a:avLst>
              <a:gd name="adj1" fmla="val 6074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3200"/>
            </a:lvl1pPr>
          </a:lstStyle>
          <a:p>
            <a:pPr marL="0" lvl="0" indent="0">
              <a:buNone/>
            </a:pPr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9" y="2249486"/>
            <a:ext cx="3753964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17.10.2025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20860356"/>
      </p:ext>
    </p:extLst>
  </p:cSld>
  <p:clrMapOvr>
    <a:masterClrMapping/>
  </p:clrMapOvr>
  <p:transition spd="slow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9041774" cy="6858001"/>
            <a:chOff x="-14288" y="0"/>
            <a:chExt cx="9041774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8352798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6060" y="618518"/>
            <a:ext cx="7429499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060" y="2249487"/>
            <a:ext cx="74294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92691" y="588327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3720DD-5B6D-40BF-8493-A6B52D484E6B}" type="datetimeFigureOut">
              <a:rPr lang="tr-TR" smtClean="0"/>
              <a:t>17.10.2025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56059" y="5883276"/>
            <a:ext cx="46794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07241" y="5883275"/>
            <a:ext cx="5783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3372798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ransition spd="slow">
    <p:pull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971600" y="1484784"/>
            <a:ext cx="7772400" cy="2212156"/>
          </a:xfrm>
        </p:spPr>
        <p:txBody>
          <a:bodyPr>
            <a:normAutofit/>
          </a:bodyPr>
          <a:lstStyle/>
          <a:p>
            <a:pPr algn="ctr"/>
            <a:r>
              <a:rPr lang="tr-TR" b="1" dirty="0">
                <a:latin typeface="Antique Olive Roman" panose="020B0603020204030204" pitchFamily="34" charset="0"/>
              </a:rPr>
              <a:t>5.1.5 Dosya Yönetimi</a:t>
            </a:r>
          </a:p>
        </p:txBody>
      </p:sp>
    </p:spTree>
    <p:extLst>
      <p:ext uri="{BB962C8B-B14F-4D97-AF65-F5344CB8AC3E}">
        <p14:creationId xmlns:p14="http://schemas.microsoft.com/office/powerpoint/2010/main" val="1692315077"/>
      </p:ext>
    </p:extLst>
  </p:cSld>
  <p:clrMapOvr>
    <a:masterClrMapping/>
  </p:clrMapOvr>
  <p:transition spd="slow">
    <p:pull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4000" b="1" dirty="0">
                <a:latin typeface="Antique Olive Roman" panose="020B0603020204030204" pitchFamily="34" charset="0"/>
              </a:rPr>
              <a:t>Dosya Türleri ve Uzantıları</a:t>
            </a:r>
          </a:p>
        </p:txBody>
      </p:sp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899592" y="2348880"/>
            <a:ext cx="7408333" cy="3450696"/>
          </a:xfrm>
        </p:spPr>
        <p:txBody>
          <a:bodyPr/>
          <a:lstStyle/>
          <a:p>
            <a:pPr marL="0" indent="0">
              <a:buNone/>
            </a:pPr>
            <a:r>
              <a:rPr lang="tr-TR" b="1" dirty="0">
                <a:solidFill>
                  <a:srgbClr val="FF0000"/>
                </a:solidFill>
              </a:rPr>
              <a:t>GIF - JPG: </a:t>
            </a:r>
            <a:r>
              <a:rPr lang="tr-TR" dirty="0">
                <a:latin typeface="Antique Olive Roman" panose="020B0603020204030204" pitchFamily="34" charset="0"/>
              </a:rPr>
              <a:t>Resim Dosyalarıdır. Windows Resim görüntüleyici ile açılabilir. GIF, JPG den farklı olarak hareketli resimler de olabilir</a:t>
            </a:r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endParaRPr lang="tr-T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3861048"/>
            <a:ext cx="874665" cy="2453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8967362"/>
      </p:ext>
    </p:extLst>
  </p:cSld>
  <p:clrMapOvr>
    <a:masterClrMapping/>
  </p:clrMapOvr>
  <p:transition spd="slow">
    <p:pull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4000" b="1" dirty="0">
                <a:latin typeface="Antique Olive Roman" panose="020B0603020204030204" pitchFamily="34" charset="0"/>
              </a:rPr>
              <a:t>Dosya Türleri ve Uzantıları</a:t>
            </a:r>
          </a:p>
        </p:txBody>
      </p:sp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899592" y="2348880"/>
            <a:ext cx="7408333" cy="3450696"/>
          </a:xfrm>
        </p:spPr>
        <p:txBody>
          <a:bodyPr/>
          <a:lstStyle/>
          <a:p>
            <a:pPr marL="0" indent="0">
              <a:buNone/>
            </a:pPr>
            <a:r>
              <a:rPr lang="tr-TR" b="1" dirty="0">
                <a:solidFill>
                  <a:srgbClr val="FF0000"/>
                </a:solidFill>
              </a:rPr>
              <a:t>PPT: </a:t>
            </a:r>
            <a:r>
              <a:rPr lang="tr-TR" b="1" dirty="0">
                <a:latin typeface="Antique Olive Roman" panose="020B0603020204030204" pitchFamily="34" charset="0"/>
              </a:rPr>
              <a:t>S</a:t>
            </a:r>
            <a:r>
              <a:rPr lang="tr-TR" dirty="0">
                <a:latin typeface="Antique Olive Roman" panose="020B0603020204030204" pitchFamily="34" charset="0"/>
              </a:rPr>
              <a:t>unu dosyasıdır. Microsoft </a:t>
            </a:r>
            <a:r>
              <a:rPr lang="tr-TR" dirty="0" err="1">
                <a:latin typeface="Antique Olive Roman" panose="020B0603020204030204" pitchFamily="34" charset="0"/>
              </a:rPr>
              <a:t>Power</a:t>
            </a:r>
            <a:r>
              <a:rPr lang="tr-TR" dirty="0">
                <a:latin typeface="Antique Olive Roman" panose="020B0603020204030204" pitchFamily="34" charset="0"/>
              </a:rPr>
              <a:t> Point  programı ile çalışır</a:t>
            </a:r>
          </a:p>
        </p:txBody>
      </p:sp>
      <p:pic>
        <p:nvPicPr>
          <p:cNvPr id="4098" name="Picture 2" descr="https://3.bp.blogspot.com/-uOS6MpLrr7A/VICqWS7FGpI/AAAAAAAAAc4/GZ29Ldpz9Vo/s1600/pp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429000"/>
            <a:ext cx="1943100" cy="1943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1400285"/>
      </p:ext>
    </p:extLst>
  </p:cSld>
  <p:clrMapOvr>
    <a:masterClrMapping/>
  </p:clrMapOvr>
  <p:transition spd="slow">
    <p:pull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4000" b="1" dirty="0">
                <a:latin typeface="Antique Olive Roman" panose="020B0603020204030204" pitchFamily="34" charset="0"/>
              </a:rPr>
              <a:t>Dosya Türleri ve Uzantıları</a:t>
            </a:r>
          </a:p>
        </p:txBody>
      </p:sp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899592" y="2348880"/>
            <a:ext cx="7408333" cy="3450696"/>
          </a:xfrm>
        </p:spPr>
        <p:txBody>
          <a:bodyPr/>
          <a:lstStyle/>
          <a:p>
            <a:pPr marL="0" indent="0">
              <a:buNone/>
            </a:pPr>
            <a:r>
              <a:rPr lang="tr-TR" b="1" dirty="0">
                <a:solidFill>
                  <a:srgbClr val="FF0000"/>
                </a:solidFill>
              </a:rPr>
              <a:t>DOC: </a:t>
            </a:r>
            <a:r>
              <a:rPr lang="tr-TR" dirty="0">
                <a:latin typeface="Antique Olive Roman" panose="020B0603020204030204" pitchFamily="34" charset="0"/>
              </a:rPr>
              <a:t>Doküman, yani yazı dosyalarıdır. Microsoft Office Word ile açılır</a:t>
            </a:r>
          </a:p>
        </p:txBody>
      </p:sp>
      <p:pic>
        <p:nvPicPr>
          <p:cNvPr id="5122" name="Picture 2" descr="https://3.bp.blogspot.com/-hcZ_mZpWoqY/VICqdiNMDdI/AAAAAAAAAdA/ifZDpx85-mU/s1600/wor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3717032"/>
            <a:ext cx="1838325" cy="1895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4864147"/>
      </p:ext>
    </p:extLst>
  </p:cSld>
  <p:clrMapOvr>
    <a:masterClrMapping/>
  </p:clrMapOvr>
  <p:transition spd="slow">
    <p:pull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4000" b="1" dirty="0">
                <a:latin typeface="Antique Olive Roman" panose="020B0603020204030204" pitchFamily="34" charset="0"/>
              </a:rPr>
              <a:t>Dosya Türleri ve Uzantıları</a:t>
            </a:r>
          </a:p>
        </p:txBody>
      </p:sp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899592" y="2348880"/>
            <a:ext cx="7408333" cy="3450696"/>
          </a:xfrm>
        </p:spPr>
        <p:txBody>
          <a:bodyPr/>
          <a:lstStyle/>
          <a:p>
            <a:r>
              <a:rPr lang="tr-TR" b="1" dirty="0">
                <a:solidFill>
                  <a:srgbClr val="FF0000"/>
                </a:solidFill>
              </a:rPr>
              <a:t>XLS: </a:t>
            </a:r>
            <a:r>
              <a:rPr lang="tr-TR" dirty="0"/>
              <a:t>Elektronik hesaplama programı dosyasıdır. Microsoft Office Excel ile çalışır</a:t>
            </a:r>
          </a:p>
        </p:txBody>
      </p:sp>
      <p:pic>
        <p:nvPicPr>
          <p:cNvPr id="6146" name="Picture 2" descr="https://1.bp.blogspot.com/-OZJUoZgG1nI/VICqj2evv2I/AAAAAAAAAdI/ZtwchYPgUCA/s1600/exce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3856475"/>
            <a:ext cx="1943100" cy="1943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6171249"/>
      </p:ext>
    </p:extLst>
  </p:cSld>
  <p:clrMapOvr>
    <a:masterClrMapping/>
  </p:clrMapOvr>
  <p:transition spd="slow">
    <p:pull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4000" b="1" dirty="0">
                <a:latin typeface="Antique Olive Roman" panose="020B0603020204030204" pitchFamily="34" charset="0"/>
              </a:rPr>
              <a:t>Dosya Türleri ve Uzantıları</a:t>
            </a:r>
          </a:p>
        </p:txBody>
      </p:sp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899592" y="2348880"/>
            <a:ext cx="7408333" cy="3450696"/>
          </a:xfrm>
        </p:spPr>
        <p:txBody>
          <a:bodyPr/>
          <a:lstStyle/>
          <a:p>
            <a:r>
              <a:rPr lang="tr-TR" b="1" dirty="0">
                <a:solidFill>
                  <a:srgbClr val="FF0000"/>
                </a:solidFill>
              </a:rPr>
              <a:t>MP3,Wav: </a:t>
            </a:r>
            <a:r>
              <a:rPr lang="tr-TR" dirty="0"/>
              <a:t>Müzik dosyasıdır. Media Player ile açılır.</a:t>
            </a:r>
          </a:p>
          <a:p>
            <a:r>
              <a:rPr lang="tr-TR" b="1" dirty="0" err="1">
                <a:solidFill>
                  <a:srgbClr val="FF0000"/>
                </a:solidFill>
              </a:rPr>
              <a:t>Avi</a:t>
            </a:r>
            <a:r>
              <a:rPr lang="tr-TR" b="1" dirty="0">
                <a:solidFill>
                  <a:srgbClr val="FF0000"/>
                </a:solidFill>
              </a:rPr>
              <a:t>, </a:t>
            </a:r>
            <a:r>
              <a:rPr lang="tr-TR" b="1" dirty="0" err="1">
                <a:solidFill>
                  <a:srgbClr val="FF0000"/>
                </a:solidFill>
              </a:rPr>
              <a:t>Mov</a:t>
            </a:r>
            <a:r>
              <a:rPr lang="tr-TR" b="1" dirty="0">
                <a:solidFill>
                  <a:srgbClr val="FF0000"/>
                </a:solidFill>
              </a:rPr>
              <a:t>, </a:t>
            </a:r>
            <a:r>
              <a:rPr lang="tr-TR" b="1" dirty="0" err="1">
                <a:solidFill>
                  <a:srgbClr val="FF0000"/>
                </a:solidFill>
              </a:rPr>
              <a:t>Wmv</a:t>
            </a:r>
            <a:r>
              <a:rPr lang="tr-TR" b="1" dirty="0">
                <a:solidFill>
                  <a:srgbClr val="FF0000"/>
                </a:solidFill>
              </a:rPr>
              <a:t>, MPEG: </a:t>
            </a:r>
            <a:r>
              <a:rPr lang="tr-TR" dirty="0"/>
              <a:t>Film dosyasıdır. Media Player ile açılır.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288920"/>
            <a:ext cx="864096" cy="10869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Resim 4">
            <a:extLst>
              <a:ext uri="{FF2B5EF4-FFF2-40B4-BE49-F238E27FC236}">
                <a16:creationId xmlns:a16="http://schemas.microsoft.com/office/drawing/2014/main" id="{CFCB9305-1CB7-018F-B047-C3E6190274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3237" y="4288920"/>
            <a:ext cx="864096" cy="1101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847041"/>
      </p:ext>
    </p:extLst>
  </p:cSld>
  <p:clrMapOvr>
    <a:masterClrMapping/>
  </p:clrMapOvr>
  <p:transition spd="slow">
    <p:pull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4000" b="1" dirty="0">
                <a:latin typeface="Antique Olive Roman" panose="020B0603020204030204" pitchFamily="34" charset="0"/>
              </a:rPr>
              <a:t>Dosya Türleri ve Uzantıları</a:t>
            </a:r>
          </a:p>
        </p:txBody>
      </p:sp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899592" y="2348880"/>
            <a:ext cx="7408333" cy="3450696"/>
          </a:xfrm>
        </p:spPr>
        <p:txBody>
          <a:bodyPr/>
          <a:lstStyle/>
          <a:p>
            <a:r>
              <a:rPr lang="tr-TR" b="1" dirty="0">
                <a:solidFill>
                  <a:srgbClr val="FF0000"/>
                </a:solidFill>
                <a:latin typeface="Antique Olive Roman" panose="020B0603020204030204" pitchFamily="34" charset="0"/>
              </a:rPr>
              <a:t>html: </a:t>
            </a:r>
            <a:r>
              <a:rPr lang="tr-TR" dirty="0">
                <a:latin typeface="Antique Olive Roman" panose="020B0603020204030204" pitchFamily="34" charset="0"/>
              </a:rPr>
              <a:t>İnternet dosyaları, </a:t>
            </a:r>
          </a:p>
          <a:p>
            <a:r>
              <a:rPr lang="tr-TR" b="1" dirty="0" err="1">
                <a:solidFill>
                  <a:srgbClr val="FF0000"/>
                </a:solidFill>
                <a:latin typeface="Antique Olive Roman" panose="020B0603020204030204" pitchFamily="34" charset="0"/>
              </a:rPr>
              <a:t>swf</a:t>
            </a:r>
            <a:r>
              <a:rPr lang="tr-TR" b="1" dirty="0">
                <a:solidFill>
                  <a:srgbClr val="FF0000"/>
                </a:solidFill>
                <a:latin typeface="Antique Olive Roman" panose="020B0603020204030204" pitchFamily="34" charset="0"/>
              </a:rPr>
              <a:t>: </a:t>
            </a:r>
            <a:r>
              <a:rPr lang="tr-TR" dirty="0">
                <a:latin typeface="Antique Olive Roman" panose="020B0603020204030204" pitchFamily="34" charset="0"/>
              </a:rPr>
              <a:t>animasyon dosyaları,</a:t>
            </a:r>
          </a:p>
          <a:p>
            <a:r>
              <a:rPr lang="tr-TR" b="1" dirty="0" err="1">
                <a:solidFill>
                  <a:srgbClr val="FF0000"/>
                </a:solidFill>
                <a:latin typeface="Antique Olive Roman" panose="020B0603020204030204" pitchFamily="34" charset="0"/>
              </a:rPr>
              <a:t>exe</a:t>
            </a:r>
            <a:r>
              <a:rPr lang="tr-TR" b="1" dirty="0">
                <a:solidFill>
                  <a:srgbClr val="FF0000"/>
                </a:solidFill>
                <a:latin typeface="Antique Olive Roman" panose="020B0603020204030204" pitchFamily="34" charset="0"/>
              </a:rPr>
              <a:t>: </a:t>
            </a:r>
            <a:r>
              <a:rPr lang="tr-TR" dirty="0">
                <a:latin typeface="Antique Olive Roman" panose="020B0603020204030204" pitchFamily="34" charset="0"/>
              </a:rPr>
              <a:t>uygulama dosyaları,</a:t>
            </a:r>
          </a:p>
          <a:p>
            <a:r>
              <a:rPr lang="tr-TR" b="1" dirty="0" err="1">
                <a:solidFill>
                  <a:srgbClr val="FF0000"/>
                </a:solidFill>
                <a:latin typeface="Antique Olive Roman" panose="020B0603020204030204" pitchFamily="34" charset="0"/>
              </a:rPr>
              <a:t>Rar</a:t>
            </a:r>
            <a:r>
              <a:rPr lang="tr-TR" b="1" dirty="0">
                <a:solidFill>
                  <a:srgbClr val="FF0000"/>
                </a:solidFill>
                <a:latin typeface="Antique Olive Roman" panose="020B0603020204030204" pitchFamily="34" charset="0"/>
              </a:rPr>
              <a:t>: </a:t>
            </a:r>
            <a:r>
              <a:rPr lang="tr-TR" dirty="0">
                <a:latin typeface="Antique Olive Roman" panose="020B0603020204030204" pitchFamily="34" charset="0"/>
              </a:rPr>
              <a:t>sıkıştırılmış dosyalar</a:t>
            </a:r>
          </a:p>
        </p:txBody>
      </p:sp>
    </p:spTree>
    <p:extLst>
      <p:ext uri="{BB962C8B-B14F-4D97-AF65-F5344CB8AC3E}">
        <p14:creationId xmlns:p14="http://schemas.microsoft.com/office/powerpoint/2010/main" val="3568032720"/>
      </p:ext>
    </p:extLst>
  </p:cSld>
  <p:clrMapOvr>
    <a:masterClrMapping/>
  </p:clrMapOvr>
  <p:transition spd="slow">
    <p:pull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4000" b="1" dirty="0">
                <a:latin typeface="Antique Olive Roman" panose="020B0603020204030204" pitchFamily="34" charset="0"/>
              </a:rPr>
              <a:t>KLASÖR NEDİR?</a:t>
            </a:r>
          </a:p>
        </p:txBody>
      </p:sp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894284" y="1844824"/>
            <a:ext cx="7408333" cy="3450696"/>
          </a:xfrm>
        </p:spPr>
        <p:txBody>
          <a:bodyPr/>
          <a:lstStyle/>
          <a:p>
            <a:r>
              <a:rPr lang="tr-TR" dirty="0">
                <a:latin typeface="Antique Olive Roman" panose="020B0603020204030204" pitchFamily="34" charset="0"/>
              </a:rPr>
              <a:t>Klasörler, biz kullanıcıların da dosyaları </a:t>
            </a:r>
            <a:r>
              <a:rPr lang="tr-TR" dirty="0" err="1">
                <a:latin typeface="Antique Olive Roman" panose="020B0603020204030204" pitchFamily="34" charset="0"/>
              </a:rPr>
              <a:t>kategorilemesinde</a:t>
            </a:r>
            <a:r>
              <a:rPr lang="tr-TR" dirty="0">
                <a:latin typeface="Antique Olive Roman" panose="020B0603020204030204" pitchFamily="34" charset="0"/>
              </a:rPr>
              <a:t> yardımcı olur. klasörler olmasaydı tüm resimler, belgeler, filmler, mp3 dosyaları hepsi yan yana olmak zorunda kalırdı.</a:t>
            </a:r>
          </a:p>
          <a:p>
            <a:endParaRPr lang="tr-TR" dirty="0"/>
          </a:p>
          <a:p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4276532"/>
            <a:ext cx="5472608" cy="2037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9618172"/>
      </p:ext>
    </p:extLst>
  </p:cSld>
  <p:clrMapOvr>
    <a:masterClrMapping/>
  </p:clrMapOvr>
  <p:transition spd="slow">
    <p:pull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4000" b="1" dirty="0">
                <a:latin typeface="Antique Olive Roman" panose="020B0603020204030204" pitchFamily="34" charset="0"/>
              </a:rPr>
              <a:t>KLASÖRLERİN BİZE SAĞLADIĞI FAYDALAR</a:t>
            </a:r>
          </a:p>
        </p:txBody>
      </p:sp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971600" y="1901774"/>
            <a:ext cx="7408333" cy="3450696"/>
          </a:xfrm>
        </p:spPr>
        <p:txBody>
          <a:bodyPr>
            <a:normAutofit lnSpcReduction="10000"/>
          </a:bodyPr>
          <a:lstStyle/>
          <a:p>
            <a:r>
              <a:rPr lang="tr-TR" dirty="0"/>
              <a:t>Masanızda binlerce kağıt dosya olsa, ihtiyaç duyduğunuz bir dosyayı bulmak neredeyse imkansız olurdu. Bu nedenle, kişiler genellikle dosya kağıtlarını dosya dolabındaki klasörlere depolarlar. </a:t>
            </a:r>
          </a:p>
          <a:p>
            <a:r>
              <a:rPr lang="tr-TR" dirty="0"/>
              <a:t>Biz de bilgisayarımızda dosyalarımızı (mp3, film dosyası gibi) klasörler içerisine atarak düzen sağlarız. Mesela müziklerimizi Belgelerim içerisindeki Müziğim klasöründe tutarız.</a:t>
            </a:r>
          </a:p>
          <a:p>
            <a:endParaRPr lang="tr-TR" dirty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6673" y="4942846"/>
            <a:ext cx="3169544" cy="1725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071794"/>
      </p:ext>
    </p:extLst>
  </p:cSld>
  <p:clrMapOvr>
    <a:masterClrMapping/>
  </p:clrMapOvr>
  <p:transition spd="slow">
    <p:pull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4000" b="1" dirty="0">
                <a:latin typeface="Antique Olive Roman" panose="020B0603020204030204" pitchFamily="34" charset="0"/>
              </a:rPr>
              <a:t>ALT KLASÖRLER</a:t>
            </a:r>
          </a:p>
        </p:txBody>
      </p:sp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901797" y="1844824"/>
            <a:ext cx="7408333" cy="3450696"/>
          </a:xfrm>
        </p:spPr>
        <p:txBody>
          <a:bodyPr/>
          <a:lstStyle/>
          <a:p>
            <a:r>
              <a:rPr lang="tr-TR" dirty="0"/>
              <a:t>Klasörlerin içerisine birden fazla klasör açabiliriz. Böylece dosyalarımızı daha detayla olarak gruplandırabiliriz.</a:t>
            </a:r>
          </a:p>
          <a:p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3861048"/>
            <a:ext cx="5506219" cy="2562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373963"/>
      </p:ext>
    </p:extLst>
  </p:cSld>
  <p:clrMapOvr>
    <a:masterClrMapping/>
  </p:clrMapOvr>
  <p:transition spd="slow">
    <p:pull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2"/>
          <p:cNvSpPr>
            <a:spLocks noGrp="1"/>
          </p:cNvSpPr>
          <p:nvPr>
            <p:ph type="title"/>
          </p:nvPr>
        </p:nvSpPr>
        <p:spPr>
          <a:xfrm>
            <a:off x="899592" y="260648"/>
            <a:ext cx="7429499" cy="1478570"/>
          </a:xfrm>
        </p:spPr>
        <p:txBody>
          <a:bodyPr>
            <a:normAutofit/>
          </a:bodyPr>
          <a:lstStyle/>
          <a:p>
            <a:pPr algn="ctr"/>
            <a:r>
              <a:rPr lang="tr-TR" sz="4000" b="1" dirty="0"/>
              <a:t>Klasörlerin Özellikleri</a:t>
            </a:r>
            <a:endParaRPr lang="tr-TR" sz="4000" dirty="0"/>
          </a:p>
        </p:txBody>
      </p:sp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611560" y="1844824"/>
            <a:ext cx="8424936" cy="4248472"/>
          </a:xfrm>
        </p:spPr>
        <p:txBody>
          <a:bodyPr>
            <a:normAutofit fontScale="92500" lnSpcReduction="20000"/>
          </a:bodyPr>
          <a:lstStyle/>
          <a:p>
            <a:r>
              <a:rPr lang="tr-TR" dirty="0"/>
              <a:t>Klasörler diğer klasörleri de depolayabilir.</a:t>
            </a:r>
          </a:p>
          <a:p>
            <a:r>
              <a:rPr lang="tr-TR" dirty="0"/>
              <a:t>Bir klasörün içinde bulunan klasörler genellikle alt klasör olarak adlandırılır.</a:t>
            </a:r>
          </a:p>
          <a:p>
            <a:r>
              <a:rPr lang="tr-TR" dirty="0"/>
              <a:t>İstediğiniz kadar alt klasör oluşturabilirsiniz ve klasörlerin her biri istediğiniz kadar dosya ve ek klasör içerebilir.</a:t>
            </a:r>
          </a:p>
          <a:p>
            <a:r>
              <a:rPr lang="tr-TR" dirty="0"/>
              <a:t>Klasör içerisinde dosyalar bulunabilir fakat dosyalar içinde klasör bulunamaz.</a:t>
            </a:r>
          </a:p>
          <a:p>
            <a:r>
              <a:rPr lang="tr-TR" dirty="0"/>
              <a:t>Klasörlerin uzantıları olmaz, dosyaların olur.</a:t>
            </a:r>
          </a:p>
          <a:p>
            <a:r>
              <a:rPr lang="tr-TR" dirty="0"/>
              <a:t>Klasörler çalıştırılmaz, dosyalar çalıştırılır.</a:t>
            </a:r>
          </a:p>
          <a:p>
            <a:r>
              <a:rPr lang="tr-TR" dirty="0"/>
              <a:t>Klasörler ilk oluşturulduklarında bosturlar.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90799753"/>
      </p:ext>
    </p:extLst>
  </p:cSld>
  <p:clrMapOvr>
    <a:masterClrMapping/>
  </p:clrMapOvr>
  <p:transition spd="slow">
    <p:pul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4000" b="1" dirty="0">
                <a:latin typeface="Antique Olive Roman" panose="020B0603020204030204" pitchFamily="34" charset="0"/>
              </a:rPr>
              <a:t>DOSYA NEDİR?</a:t>
            </a:r>
          </a:p>
        </p:txBody>
      </p:sp>
      <p:sp>
        <p:nvSpPr>
          <p:cNvPr id="2" name="İçerik Yer Tutucus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dirty="0">
                <a:latin typeface="Antique Olive Roman" panose="020B0603020204030204" pitchFamily="34" charset="0"/>
              </a:rPr>
              <a:t>Bilgisayarda bilgilerin kaydedildiği birimlere </a:t>
            </a:r>
            <a:r>
              <a:rPr lang="tr-TR" b="1" dirty="0">
                <a:solidFill>
                  <a:srgbClr val="FF0000"/>
                </a:solidFill>
                <a:latin typeface="Antique Olive Roman" panose="020B0603020204030204" pitchFamily="34" charset="0"/>
              </a:rPr>
              <a:t>dosya</a:t>
            </a:r>
            <a:r>
              <a:rPr lang="tr-TR" dirty="0">
                <a:latin typeface="Antique Olive Roman" panose="020B0603020204030204" pitchFamily="34" charset="0"/>
              </a:rPr>
              <a:t> adı verilir. Dosya içerisindeki resim, yazı, çizim, ses, video, oyun, programlar gibi her şey olabilir.</a:t>
            </a: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4365104"/>
            <a:ext cx="3796246" cy="2188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592698"/>
      </p:ext>
    </p:extLst>
  </p:cSld>
  <p:clrMapOvr>
    <a:masterClrMapping/>
  </p:clrMapOvr>
  <p:transition spd="slow">
    <p:pull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b="1" dirty="0"/>
              <a:t>Klasör ve Dosya Adlandırma Kuralları</a:t>
            </a:r>
            <a:endParaRPr lang="tr-TR" dirty="0"/>
          </a:p>
        </p:txBody>
      </p:sp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539552" y="2348880"/>
            <a:ext cx="8424936" cy="4248472"/>
          </a:xfrm>
        </p:spPr>
        <p:txBody>
          <a:bodyPr>
            <a:normAutofit/>
          </a:bodyPr>
          <a:lstStyle/>
          <a:p>
            <a:r>
              <a:rPr lang="tr-TR" dirty="0"/>
              <a:t> Belgenin, projenin veya bununla ilişkili görevin içerik veya amacını gösteren bir isim kullanın.</a:t>
            </a:r>
          </a:p>
          <a:p>
            <a:r>
              <a:rPr lang="tr-TR" dirty="0"/>
              <a:t>İsmin uzunluğunu sınırlayın; 260 karaktere kadar kullanılabilir. Daha uzun dosya isimleri pratikte kullanılabilir değildir.</a:t>
            </a:r>
          </a:p>
          <a:p>
            <a:r>
              <a:rPr lang="tr-TR" dirty="0"/>
              <a:t>Özel karakterler kullanmaktan kaçının. Ters eğik çizgi ( \ ), eğik çizgi ( / ), dikey çubuk ( | ), iki nokta üst üste ( : ), yıldız ( * ), soru işareti ( ? ), tırnak işareti ( ? ), -den küçük ( &lt; ) ve ?den büyük ( &gt; ) karakterleri kullanılamaz.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274732792"/>
      </p:ext>
    </p:extLst>
  </p:cSld>
  <p:clrMapOvr>
    <a:masterClrMapping/>
  </p:clrMapOvr>
  <p:transition spd="slow">
    <p:pull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4000" b="1" dirty="0">
                <a:latin typeface="Antique Olive Roman" panose="020B0603020204030204" pitchFamily="34" charset="0"/>
              </a:rPr>
              <a:t>Bir Klasör Nasıl Oluşturulur?</a:t>
            </a:r>
            <a:endParaRPr lang="tr-TR" sz="4000" dirty="0">
              <a:latin typeface="Antique Olive Roman" panose="020B0603020204030204" pitchFamily="34" charset="0"/>
            </a:endParaRPr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059" y="2996952"/>
            <a:ext cx="4095750" cy="3667125"/>
          </a:xfrm>
        </p:spPr>
      </p:pic>
      <p:sp>
        <p:nvSpPr>
          <p:cNvPr id="5" name="Metin kutusu 4"/>
          <p:cNvSpPr txBox="1"/>
          <p:nvPr/>
        </p:nvSpPr>
        <p:spPr>
          <a:xfrm>
            <a:off x="5508104" y="3429000"/>
            <a:ext cx="34916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/>
              <a:t>Aşağıdaki gibi sarı renkli bir klasör </a:t>
            </a:r>
          </a:p>
          <a:p>
            <a:r>
              <a:rPr lang="tr-TR" dirty="0"/>
              <a:t>oluşacaktır.</a:t>
            </a: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4365104"/>
            <a:ext cx="2181225" cy="1752600"/>
          </a:xfrm>
          <a:prstGeom prst="rect">
            <a:avLst/>
          </a:prstGeom>
        </p:spPr>
      </p:pic>
      <p:sp>
        <p:nvSpPr>
          <p:cNvPr id="7" name="Metin kutusu 6"/>
          <p:cNvSpPr txBox="1"/>
          <p:nvPr/>
        </p:nvSpPr>
        <p:spPr>
          <a:xfrm>
            <a:off x="611560" y="1953706"/>
            <a:ext cx="45974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/>
              <a:t>Bilgisayar faresini sağ tıklarız. </a:t>
            </a:r>
          </a:p>
          <a:p>
            <a:r>
              <a:rPr lang="tr-TR" dirty="0"/>
              <a:t>Açılan menüden </a:t>
            </a:r>
            <a:r>
              <a:rPr lang="tr-TR" b="1" dirty="0">
                <a:solidFill>
                  <a:srgbClr val="FF0000"/>
                </a:solidFill>
              </a:rPr>
              <a:t>Yeni, </a:t>
            </a:r>
            <a:r>
              <a:rPr lang="tr-TR" dirty="0"/>
              <a:t>oradan </a:t>
            </a:r>
            <a:r>
              <a:rPr lang="tr-TR" b="1" dirty="0" err="1">
                <a:solidFill>
                  <a:srgbClr val="FF0000"/>
                </a:solidFill>
              </a:rPr>
              <a:t>Klasör’ü</a:t>
            </a:r>
            <a:r>
              <a:rPr lang="tr-TR" dirty="0"/>
              <a:t> seçeriz</a:t>
            </a:r>
          </a:p>
        </p:txBody>
      </p:sp>
    </p:spTree>
    <p:extLst>
      <p:ext uri="{BB962C8B-B14F-4D97-AF65-F5344CB8AC3E}">
        <p14:creationId xmlns:p14="http://schemas.microsoft.com/office/powerpoint/2010/main" val="4137588186"/>
      </p:ext>
    </p:extLst>
  </p:cSld>
  <p:clrMapOvr>
    <a:masterClrMapping/>
  </p:clrMapOvr>
  <p:transition spd="slow">
    <p:pull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4000" b="1" dirty="0"/>
              <a:t>Klasörü Yeniden Adlandırma</a:t>
            </a:r>
            <a:endParaRPr lang="tr-TR" sz="4000" dirty="0"/>
          </a:p>
        </p:txBody>
      </p:sp>
      <p:sp>
        <p:nvSpPr>
          <p:cNvPr id="7" name="Metin kutusu 6"/>
          <p:cNvSpPr txBox="1"/>
          <p:nvPr/>
        </p:nvSpPr>
        <p:spPr>
          <a:xfrm>
            <a:off x="539552" y="2557655"/>
            <a:ext cx="469296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/>
              <a:t>Eğer bir klasörün ismini yeniden vermek istersek </a:t>
            </a:r>
          </a:p>
          <a:p>
            <a:r>
              <a:rPr lang="tr-TR" sz="2400" dirty="0"/>
              <a:t>Klasörün üzerinde sağ tıklayarak </a:t>
            </a:r>
          </a:p>
          <a:p>
            <a:r>
              <a:rPr lang="tr-TR" sz="2400" b="1" dirty="0">
                <a:solidFill>
                  <a:srgbClr val="FF0000"/>
                </a:solidFill>
              </a:rPr>
              <a:t>Yeniden Adlandır </a:t>
            </a:r>
            <a:r>
              <a:rPr lang="tr-TR" sz="2400" dirty="0"/>
              <a:t>diyebilir  veya Klasörü seçtikten sonra </a:t>
            </a:r>
            <a:r>
              <a:rPr lang="tr-TR" sz="2400" b="1" dirty="0">
                <a:solidFill>
                  <a:srgbClr val="FF0000"/>
                </a:solidFill>
              </a:rPr>
              <a:t>F2 </a:t>
            </a:r>
            <a:r>
              <a:rPr lang="tr-TR" sz="2400" dirty="0"/>
              <a:t>tuşuna basabilirsiniz.</a:t>
            </a:r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0176" y="2542851"/>
            <a:ext cx="3941115" cy="3970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136945"/>
      </p:ext>
    </p:extLst>
  </p:cSld>
  <p:clrMapOvr>
    <a:masterClrMapping/>
  </p:clrMapOvr>
  <p:transition spd="slow">
    <p:pull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2"/>
          <p:cNvSpPr>
            <a:spLocks noGrp="1"/>
          </p:cNvSpPr>
          <p:nvPr>
            <p:ph type="title"/>
          </p:nvPr>
        </p:nvSpPr>
        <p:spPr>
          <a:xfrm>
            <a:off x="971600" y="404664"/>
            <a:ext cx="7429499" cy="1478570"/>
          </a:xfrm>
        </p:spPr>
        <p:txBody>
          <a:bodyPr>
            <a:normAutofit/>
          </a:bodyPr>
          <a:lstStyle/>
          <a:p>
            <a:pPr algn="ctr"/>
            <a:r>
              <a:rPr lang="tr-TR" sz="4000" b="1" dirty="0">
                <a:latin typeface="Antique Olive Roman" panose="020B0603020204030204" pitchFamily="34" charset="0"/>
              </a:rPr>
              <a:t>Bir Klasörü Kopyalama</a:t>
            </a:r>
            <a:endParaRPr lang="tr-TR" sz="4000" dirty="0">
              <a:latin typeface="Antique Olive Roman" panose="020B0603020204030204" pitchFamily="34" charset="0"/>
            </a:endParaRPr>
          </a:p>
        </p:txBody>
      </p:sp>
      <p:sp>
        <p:nvSpPr>
          <p:cNvPr id="7" name="Metin kutusu 6"/>
          <p:cNvSpPr txBox="1"/>
          <p:nvPr/>
        </p:nvSpPr>
        <p:spPr>
          <a:xfrm>
            <a:off x="467545" y="2505670"/>
            <a:ext cx="49685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/>
              <a:t>Bir Klasörü bir yerden başka bir yere kopyalamak İstiyorsak, Klasör üzerinde sağ tıklayıp </a:t>
            </a:r>
            <a:r>
              <a:rPr lang="tr-TR" sz="2400" b="1" dirty="0">
                <a:solidFill>
                  <a:srgbClr val="FF0000"/>
                </a:solidFill>
              </a:rPr>
              <a:t>Kopyala </a:t>
            </a:r>
            <a:r>
              <a:rPr lang="tr-TR" sz="2400" dirty="0"/>
              <a:t>seçeneğini seçerek o klasörü kopyalamış oluruz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1698377"/>
            <a:ext cx="3371850" cy="510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7266034"/>
      </p:ext>
    </p:extLst>
  </p:cSld>
  <p:clrMapOvr>
    <a:masterClrMapping/>
  </p:clrMapOvr>
  <p:transition spd="slow">
    <p:pull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2"/>
          <p:cNvSpPr>
            <a:spLocks noGrp="1"/>
          </p:cNvSpPr>
          <p:nvPr>
            <p:ph type="title"/>
          </p:nvPr>
        </p:nvSpPr>
        <p:spPr>
          <a:xfrm>
            <a:off x="857250" y="332656"/>
            <a:ext cx="7429499" cy="1478570"/>
          </a:xfrm>
        </p:spPr>
        <p:txBody>
          <a:bodyPr>
            <a:normAutofit/>
          </a:bodyPr>
          <a:lstStyle/>
          <a:p>
            <a:pPr algn="ctr"/>
            <a:r>
              <a:rPr lang="tr-TR" sz="4000" b="1" dirty="0">
                <a:latin typeface="Antique Olive Roman" panose="020B0603020204030204" pitchFamily="34" charset="0"/>
              </a:rPr>
              <a:t>Bir Klasörü Silme</a:t>
            </a:r>
            <a:endParaRPr lang="tr-TR" sz="4000" dirty="0">
              <a:latin typeface="Antique Olive Roman" panose="020B0603020204030204" pitchFamily="34" charset="0"/>
            </a:endParaRPr>
          </a:p>
        </p:txBody>
      </p:sp>
      <p:sp>
        <p:nvSpPr>
          <p:cNvPr id="7" name="Metin kutusu 6"/>
          <p:cNvSpPr txBox="1"/>
          <p:nvPr/>
        </p:nvSpPr>
        <p:spPr>
          <a:xfrm>
            <a:off x="539553" y="2564904"/>
            <a:ext cx="489654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/>
              <a:t>Bir Klasörü bir  silmek istiyorsak, </a:t>
            </a:r>
          </a:p>
          <a:p>
            <a:r>
              <a:rPr lang="tr-TR" sz="2400" dirty="0"/>
              <a:t>Klasör üzerinde sağ tıklayıp </a:t>
            </a:r>
            <a:r>
              <a:rPr lang="tr-TR" sz="2400" b="1" dirty="0">
                <a:solidFill>
                  <a:srgbClr val="FF0000"/>
                </a:solidFill>
              </a:rPr>
              <a:t>Sil</a:t>
            </a:r>
          </a:p>
          <a:p>
            <a:r>
              <a:rPr lang="tr-TR" sz="2400" dirty="0"/>
              <a:t> seçeneğini seçerek  veya Klasörü seçip klavyeden </a:t>
            </a:r>
            <a:r>
              <a:rPr lang="tr-TR" sz="2400" b="1" dirty="0" err="1">
                <a:solidFill>
                  <a:srgbClr val="FF0000"/>
                </a:solidFill>
              </a:rPr>
              <a:t>Delete</a:t>
            </a:r>
            <a:r>
              <a:rPr lang="tr-TR" sz="2400" dirty="0"/>
              <a:t> tuşuna basarak o klasörü Silmiş oluruz</a:t>
            </a: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1556792"/>
            <a:ext cx="3371850" cy="510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1568159"/>
      </p:ext>
    </p:extLst>
  </p:cSld>
  <p:clrMapOvr>
    <a:masterClrMapping/>
  </p:clrMapOvr>
  <p:transition spd="slow">
    <p:pull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2"/>
          <p:cNvSpPr>
            <a:spLocks noGrp="1"/>
          </p:cNvSpPr>
          <p:nvPr>
            <p:ph type="title"/>
          </p:nvPr>
        </p:nvSpPr>
        <p:spPr>
          <a:xfrm>
            <a:off x="857250" y="338106"/>
            <a:ext cx="7429499" cy="1478570"/>
          </a:xfrm>
        </p:spPr>
        <p:txBody>
          <a:bodyPr>
            <a:normAutofit/>
          </a:bodyPr>
          <a:lstStyle/>
          <a:p>
            <a:pPr algn="ctr"/>
            <a:r>
              <a:rPr lang="tr-TR" sz="4000" b="1" dirty="0">
                <a:latin typeface="Antique Olive Roman" panose="020B0603020204030204" pitchFamily="34" charset="0"/>
              </a:rPr>
              <a:t>Bir Klasörü Taşıma</a:t>
            </a:r>
            <a:endParaRPr lang="tr-TR" sz="4000" dirty="0">
              <a:latin typeface="Antique Olive Roman" panose="020B0603020204030204" pitchFamily="34" charset="0"/>
            </a:endParaRPr>
          </a:p>
        </p:txBody>
      </p:sp>
      <p:sp>
        <p:nvSpPr>
          <p:cNvPr id="7" name="Metin kutusu 6"/>
          <p:cNvSpPr txBox="1"/>
          <p:nvPr/>
        </p:nvSpPr>
        <p:spPr>
          <a:xfrm>
            <a:off x="589714" y="1356526"/>
            <a:ext cx="391027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/>
              <a:t>Bir Klasörü bir  yerden bir </a:t>
            </a:r>
          </a:p>
          <a:p>
            <a:r>
              <a:rPr lang="tr-TR" sz="2400" dirty="0"/>
              <a:t>yere </a:t>
            </a:r>
            <a:r>
              <a:rPr lang="tr-TR" sz="2400" dirty="0" err="1"/>
              <a:t>yaşımak</a:t>
            </a:r>
            <a:r>
              <a:rPr lang="tr-TR" sz="2400" dirty="0"/>
              <a:t> istiyorsak, </a:t>
            </a:r>
          </a:p>
          <a:p>
            <a:r>
              <a:rPr lang="tr-TR" sz="2400" dirty="0"/>
              <a:t>Klasör üzerinde sağ tıklayıp </a:t>
            </a:r>
            <a:r>
              <a:rPr lang="tr-TR" sz="2400" b="1" dirty="0">
                <a:solidFill>
                  <a:srgbClr val="FF0000"/>
                </a:solidFill>
              </a:rPr>
              <a:t>Kes </a:t>
            </a:r>
            <a:r>
              <a:rPr lang="tr-TR" sz="2400" dirty="0"/>
              <a:t> seçeneğini seçeriz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202" y="2930124"/>
            <a:ext cx="2672671" cy="3624207"/>
          </a:xfrm>
          <a:prstGeom prst="rect">
            <a:avLst/>
          </a:prstGeom>
        </p:spPr>
      </p:pic>
      <p:sp>
        <p:nvSpPr>
          <p:cNvPr id="6" name="Metin kutusu 5"/>
          <p:cNvSpPr txBox="1"/>
          <p:nvPr/>
        </p:nvSpPr>
        <p:spPr>
          <a:xfrm>
            <a:off x="4499992" y="1628800"/>
            <a:ext cx="459043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/>
              <a:t>Sonra Klasörü taşımak istediğimiz yerde Fareyi sağ tıklayarak Yapıştır seçeneği seçilir. </a:t>
            </a:r>
          </a:p>
          <a:p>
            <a:r>
              <a:rPr lang="tr-TR" sz="2400" dirty="0"/>
              <a:t>Böylece, klasörü bir yerden bir yere taşımış oluruz</a:t>
            </a:r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3871944"/>
            <a:ext cx="2219325" cy="2647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645843"/>
      </p:ext>
    </p:extLst>
  </p:cSld>
  <p:clrMapOvr>
    <a:masterClrMapping/>
  </p:clrMapOvr>
  <p:transition spd="slow">
    <p:pull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4000" b="1" dirty="0">
                <a:latin typeface="Antique Olive Roman" panose="020B0603020204030204" pitchFamily="34" charset="0"/>
              </a:rPr>
              <a:t>Bir Klasörü Taşıma</a:t>
            </a:r>
            <a:endParaRPr lang="tr-TR" sz="4000" dirty="0">
              <a:latin typeface="Antique Olive Roman" panose="020B0603020204030204" pitchFamily="34" charset="0"/>
            </a:endParaRPr>
          </a:p>
        </p:txBody>
      </p:sp>
      <p:sp>
        <p:nvSpPr>
          <p:cNvPr id="6" name="Metin kutusu 5"/>
          <p:cNvSpPr txBox="1"/>
          <p:nvPr/>
        </p:nvSpPr>
        <p:spPr>
          <a:xfrm>
            <a:off x="856060" y="2420888"/>
            <a:ext cx="73883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/>
              <a:t>     Klasörü bir yerden bir yere taşımak için Klasörün üzerinde farenin sol tuşuna basarız.</a:t>
            </a:r>
          </a:p>
          <a:p>
            <a:r>
              <a:rPr lang="tr-TR" sz="2400" dirty="0"/>
              <a:t>    Elimize çekmeden klasörü istediğimiz yere sürükleyip bırakarak, klasörü istediğimiz yere taşımız oluruz.</a:t>
            </a: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4725144"/>
            <a:ext cx="1085850" cy="1095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463730"/>
      </p:ext>
    </p:extLst>
  </p:cSld>
  <p:clrMapOvr>
    <a:masterClrMapping/>
  </p:clrMapOvr>
  <p:transition spd="slow">
    <p:pull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4000" b="1" dirty="0"/>
              <a:t>Bir Klasörü Arama</a:t>
            </a:r>
            <a:endParaRPr lang="tr-TR" sz="4000" dirty="0"/>
          </a:p>
        </p:txBody>
      </p:sp>
      <p:sp>
        <p:nvSpPr>
          <p:cNvPr id="6" name="Metin kutusu 5"/>
          <p:cNvSpPr txBox="1"/>
          <p:nvPr/>
        </p:nvSpPr>
        <p:spPr>
          <a:xfrm>
            <a:off x="323529" y="2420888"/>
            <a:ext cx="464302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/>
              <a:t>Bir Klasörü bilgisayarımızda aramak için bilgisayarımızın başlat menüsünü tıklarız orada </a:t>
            </a:r>
            <a:r>
              <a:rPr lang="tr-TR" sz="2400" b="1" dirty="0">
                <a:solidFill>
                  <a:srgbClr val="FF0000"/>
                </a:solidFill>
              </a:rPr>
              <a:t>arama</a:t>
            </a:r>
            <a:r>
              <a:rPr lang="tr-TR" sz="2400" dirty="0"/>
              <a:t> bölümüne aramak istediğimiz klasörün ismini yazarak klasörü bilgisayarda </a:t>
            </a:r>
          </a:p>
          <a:p>
            <a:r>
              <a:rPr lang="tr-TR" sz="2400" dirty="0"/>
              <a:t>aramış oluruz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6554" y="1916832"/>
            <a:ext cx="3943350" cy="4848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5760427"/>
      </p:ext>
    </p:extLst>
  </p:cSld>
  <p:clrMapOvr>
    <a:masterClrMapping/>
  </p:clrMapOvr>
  <p:transition spd="slow">
    <p:pull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4000" b="1" dirty="0">
                <a:latin typeface="Antique Olive Roman" panose="020B0603020204030204" pitchFamily="34" charset="0"/>
              </a:rPr>
              <a:t>Klasör İçi Arama</a:t>
            </a:r>
            <a:endParaRPr lang="tr-TR" sz="4000" dirty="0">
              <a:latin typeface="Antique Olive Roman" panose="020B0603020204030204" pitchFamily="34" charset="0"/>
            </a:endParaRPr>
          </a:p>
        </p:txBody>
      </p:sp>
      <p:sp>
        <p:nvSpPr>
          <p:cNvPr id="6" name="Metin kutusu 5"/>
          <p:cNvSpPr txBox="1"/>
          <p:nvPr/>
        </p:nvSpPr>
        <p:spPr>
          <a:xfrm>
            <a:off x="339715" y="2080157"/>
            <a:ext cx="856740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/>
              <a:t>Bir Klasörü içindeki arama yapmak istiyorsak önce klasöre fare ile çift tıklayarak içerisine gireriz. Klasörün içerisindeyken Ekranın sağ üst kısmında </a:t>
            </a:r>
            <a:r>
              <a:rPr lang="tr-TR" sz="2400" b="1" dirty="0">
                <a:solidFill>
                  <a:srgbClr val="FF0000"/>
                </a:solidFill>
              </a:rPr>
              <a:t>arama çubuğundan </a:t>
            </a:r>
            <a:r>
              <a:rPr lang="tr-TR" sz="2400" dirty="0"/>
              <a:t>klasör içerisinde yer alan dosyalar arasında arama yapabiliriz</a:t>
            </a: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353" y="4221088"/>
            <a:ext cx="8208912" cy="1220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477208"/>
      </p:ext>
    </p:extLst>
  </p:cSld>
  <p:clrMapOvr>
    <a:masterClrMapping/>
  </p:clrMapOvr>
  <p:transition spd="slow">
    <p:pull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4000" b="1" dirty="0">
                <a:latin typeface="Antique Olive Roman" panose="020B0603020204030204" pitchFamily="34" charset="0"/>
              </a:rPr>
              <a:t>Bir Dosya Nasıl Oluşturulur?</a:t>
            </a:r>
            <a:endParaRPr lang="tr-TR" sz="4000" dirty="0">
              <a:latin typeface="Antique Olive Roman" panose="020B0603020204030204" pitchFamily="34" charset="0"/>
            </a:endParaRPr>
          </a:p>
        </p:txBody>
      </p:sp>
      <p:sp>
        <p:nvSpPr>
          <p:cNvPr id="7" name="Metin kutusu 6"/>
          <p:cNvSpPr txBox="1"/>
          <p:nvPr/>
        </p:nvSpPr>
        <p:spPr>
          <a:xfrm>
            <a:off x="683568" y="2259858"/>
            <a:ext cx="82089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/>
              <a:t>Bilgisayar faresini sağ tıklarız.  Açılan menüden </a:t>
            </a:r>
            <a:r>
              <a:rPr lang="tr-TR" sz="2400" b="1" dirty="0">
                <a:solidFill>
                  <a:srgbClr val="FF0000"/>
                </a:solidFill>
              </a:rPr>
              <a:t>Yeni, </a:t>
            </a:r>
            <a:r>
              <a:rPr lang="tr-TR" sz="2400" dirty="0"/>
              <a:t>oradan Oluşturmak istediğimiz </a:t>
            </a:r>
            <a:r>
              <a:rPr lang="tr-TR" sz="2400" b="1" dirty="0">
                <a:solidFill>
                  <a:srgbClr val="FF0000"/>
                </a:solidFill>
              </a:rPr>
              <a:t>Dosya Türünü </a:t>
            </a:r>
            <a:r>
              <a:rPr lang="tr-TR" sz="2400" dirty="0"/>
              <a:t>seçeriz</a:t>
            </a:r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3429000"/>
            <a:ext cx="4695825" cy="3230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7195243"/>
      </p:ext>
    </p:extLst>
  </p:cSld>
  <p:clrMapOvr>
    <a:masterClrMapping/>
  </p:clrMapOvr>
  <p:transition spd="slow">
    <p:pul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4000" b="1" dirty="0">
                <a:latin typeface="Antique Olive Roman" panose="020B0603020204030204" pitchFamily="34" charset="0"/>
              </a:rPr>
              <a:t>DOSYA NEDİR?</a:t>
            </a:r>
          </a:p>
        </p:txBody>
      </p:sp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899592" y="2348880"/>
            <a:ext cx="7408333" cy="3450696"/>
          </a:xfrm>
        </p:spPr>
        <p:txBody>
          <a:bodyPr/>
          <a:lstStyle/>
          <a:p>
            <a:pPr marL="0" indent="0">
              <a:buNone/>
            </a:pPr>
            <a:r>
              <a:rPr lang="tr-TR" dirty="0">
                <a:latin typeface="Antique Olive Roman" panose="020B0603020204030204" pitchFamily="34" charset="0"/>
              </a:rPr>
              <a:t>Bilgisayarda yaptığımız her şey dosyalarda saklanarak bizlere sunulur. Dosyalar içerisine kaydettiği bilgiye göre uzantısı ve türü değişir.</a:t>
            </a:r>
          </a:p>
          <a:p>
            <a:pPr marL="0" indent="0">
              <a:buNone/>
            </a:pP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5796" y="4437112"/>
            <a:ext cx="3672408" cy="1949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846495"/>
      </p:ext>
    </p:extLst>
  </p:cSld>
  <p:clrMapOvr>
    <a:masterClrMapping/>
  </p:clrMapOvr>
  <p:transition spd="slow">
    <p:pull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2"/>
          <p:cNvSpPr>
            <a:spLocks noGrp="1"/>
          </p:cNvSpPr>
          <p:nvPr>
            <p:ph type="title"/>
          </p:nvPr>
        </p:nvSpPr>
        <p:spPr>
          <a:xfrm>
            <a:off x="857250" y="260648"/>
            <a:ext cx="7429499" cy="1478570"/>
          </a:xfrm>
        </p:spPr>
        <p:txBody>
          <a:bodyPr>
            <a:normAutofit/>
          </a:bodyPr>
          <a:lstStyle/>
          <a:p>
            <a:pPr algn="ctr"/>
            <a:r>
              <a:rPr lang="tr-TR" sz="4000" b="1" dirty="0">
                <a:latin typeface="Antique Olive Roman" panose="020B0603020204030204" pitchFamily="34" charset="0"/>
              </a:rPr>
              <a:t>Dosyayı Yeniden Adlandırma</a:t>
            </a:r>
            <a:endParaRPr lang="tr-TR" sz="4000" dirty="0">
              <a:latin typeface="Antique Olive Roman" panose="020B0603020204030204" pitchFamily="34" charset="0"/>
            </a:endParaRPr>
          </a:p>
        </p:txBody>
      </p:sp>
      <p:sp>
        <p:nvSpPr>
          <p:cNvPr id="7" name="Metin kutusu 6"/>
          <p:cNvSpPr txBox="1"/>
          <p:nvPr/>
        </p:nvSpPr>
        <p:spPr>
          <a:xfrm>
            <a:off x="436136" y="2564904"/>
            <a:ext cx="492795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/>
              <a:t>Eğer bir dosyanın ismini yeniden vermek istersek Klasörün üzerinde sağ tıklayarak </a:t>
            </a:r>
            <a:r>
              <a:rPr lang="tr-TR" sz="2400" b="1" dirty="0">
                <a:solidFill>
                  <a:srgbClr val="FF0000"/>
                </a:solidFill>
              </a:rPr>
              <a:t>Yeniden Adlandır </a:t>
            </a:r>
            <a:r>
              <a:rPr lang="tr-TR" sz="2400" dirty="0"/>
              <a:t>diyebilir  veya Klasörü seçtikten sonra </a:t>
            </a:r>
            <a:r>
              <a:rPr lang="tr-TR" sz="2400" b="1" dirty="0">
                <a:solidFill>
                  <a:srgbClr val="FF0000"/>
                </a:solidFill>
              </a:rPr>
              <a:t>F2 </a:t>
            </a:r>
            <a:r>
              <a:rPr lang="tr-TR" sz="2400" dirty="0"/>
              <a:t>tuşuna basabilirsiniz.</a:t>
            </a: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2132856"/>
            <a:ext cx="3249935" cy="46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4409952"/>
      </p:ext>
    </p:extLst>
  </p:cSld>
  <p:clrMapOvr>
    <a:masterClrMapping/>
  </p:clrMapOvr>
  <p:transition spd="slow">
    <p:pull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2"/>
          <p:cNvSpPr>
            <a:spLocks noGrp="1"/>
          </p:cNvSpPr>
          <p:nvPr>
            <p:ph type="title"/>
          </p:nvPr>
        </p:nvSpPr>
        <p:spPr>
          <a:xfrm>
            <a:off x="857250" y="188640"/>
            <a:ext cx="7429499" cy="1478570"/>
          </a:xfrm>
        </p:spPr>
        <p:txBody>
          <a:bodyPr>
            <a:normAutofit/>
          </a:bodyPr>
          <a:lstStyle/>
          <a:p>
            <a:pPr algn="ctr"/>
            <a:r>
              <a:rPr lang="tr-TR" sz="4000" b="1" dirty="0"/>
              <a:t>Bir Dosyayı Silme</a:t>
            </a:r>
            <a:endParaRPr lang="tr-TR" sz="4000" dirty="0"/>
          </a:p>
        </p:txBody>
      </p:sp>
      <p:sp>
        <p:nvSpPr>
          <p:cNvPr id="7" name="Metin kutusu 6"/>
          <p:cNvSpPr txBox="1"/>
          <p:nvPr/>
        </p:nvSpPr>
        <p:spPr>
          <a:xfrm>
            <a:off x="539552" y="2274838"/>
            <a:ext cx="478853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/>
              <a:t>Bir Dosyayı silmek istiyorsak, </a:t>
            </a:r>
          </a:p>
          <a:p>
            <a:r>
              <a:rPr lang="tr-TR" sz="2400" dirty="0"/>
              <a:t>Dosyanın üzerinde sağ tıklayıp </a:t>
            </a:r>
            <a:r>
              <a:rPr lang="tr-TR" sz="2400" b="1" dirty="0">
                <a:solidFill>
                  <a:srgbClr val="FF0000"/>
                </a:solidFill>
              </a:rPr>
              <a:t>Sil</a:t>
            </a:r>
          </a:p>
          <a:p>
            <a:r>
              <a:rPr lang="tr-TR" sz="2400" dirty="0"/>
              <a:t> seçeneğini seçerek  veya Dosyayı </a:t>
            </a:r>
            <a:r>
              <a:rPr lang="tr-TR" sz="2400"/>
              <a:t>seçip klavyeden </a:t>
            </a:r>
            <a:r>
              <a:rPr lang="tr-TR" sz="2400" b="1">
                <a:solidFill>
                  <a:srgbClr val="FF0000"/>
                </a:solidFill>
              </a:rPr>
              <a:t>Delete</a:t>
            </a:r>
            <a:r>
              <a:rPr lang="tr-TR" sz="2400" dirty="0"/>
              <a:t> tuşuna basarak o klasörü Silmiş oluruz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1727818"/>
            <a:ext cx="3168353" cy="4941542"/>
          </a:xfrm>
          <a:prstGeom prst="rect">
            <a:avLst/>
          </a:prstGeom>
        </p:spPr>
      </p:pic>
      <p:sp>
        <p:nvSpPr>
          <p:cNvPr id="8" name="Sol Yukarı Ok 7"/>
          <p:cNvSpPr/>
          <p:nvPr/>
        </p:nvSpPr>
        <p:spPr>
          <a:xfrm rot="10800000" flipV="1">
            <a:off x="3347863" y="5013175"/>
            <a:ext cx="2628291" cy="1512168"/>
          </a:xfrm>
          <a:prstGeom prst="leftUpArrow">
            <a:avLst>
              <a:gd name="adj1" fmla="val 10341"/>
              <a:gd name="adj2" fmla="val 25000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0169574"/>
      </p:ext>
    </p:extLst>
  </p:cSld>
  <p:clrMapOvr>
    <a:masterClrMapping/>
  </p:clrMapOvr>
  <p:transition spd="slow">
    <p:pul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4000" b="1" dirty="0">
                <a:latin typeface="Antique Olive Roman" panose="020B0603020204030204" pitchFamily="34" charset="0"/>
              </a:rPr>
              <a:t>DOSYA YAPISI</a:t>
            </a:r>
          </a:p>
        </p:txBody>
      </p:sp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827584" y="2135700"/>
            <a:ext cx="7408333" cy="3450696"/>
          </a:xfrm>
        </p:spPr>
        <p:txBody>
          <a:bodyPr/>
          <a:lstStyle/>
          <a:p>
            <a:pPr marL="0" indent="0">
              <a:buNone/>
            </a:pPr>
            <a:r>
              <a:rPr lang="tr-TR" dirty="0"/>
              <a:t>Bir dosya ismi </a:t>
            </a:r>
            <a:r>
              <a:rPr lang="tr-TR" b="1" dirty="0"/>
              <a:t>3</a:t>
            </a:r>
            <a:r>
              <a:rPr lang="tr-TR" dirty="0"/>
              <a:t> kısımdan oluşur</a:t>
            </a: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0046" y="2636912"/>
            <a:ext cx="1902748" cy="2134790"/>
          </a:xfrm>
          <a:prstGeom prst="rect">
            <a:avLst/>
          </a:prstGeom>
        </p:spPr>
      </p:pic>
      <p:sp>
        <p:nvSpPr>
          <p:cNvPr id="8" name="Aşağı Ok 7"/>
          <p:cNvSpPr/>
          <p:nvPr/>
        </p:nvSpPr>
        <p:spPr>
          <a:xfrm rot="1425325">
            <a:off x="3068372" y="4368909"/>
            <a:ext cx="450387" cy="1302777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Aşağı Ok 8"/>
          <p:cNvSpPr/>
          <p:nvPr/>
        </p:nvSpPr>
        <p:spPr>
          <a:xfrm>
            <a:off x="3885539" y="4509119"/>
            <a:ext cx="288032" cy="1198093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Aşağı Ok 9"/>
          <p:cNvSpPr/>
          <p:nvPr/>
        </p:nvSpPr>
        <p:spPr>
          <a:xfrm rot="19957123">
            <a:off x="4604422" y="4399510"/>
            <a:ext cx="432048" cy="1185663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3" name="Metin kutusu 12"/>
          <p:cNvSpPr txBox="1"/>
          <p:nvPr/>
        </p:nvSpPr>
        <p:spPr>
          <a:xfrm>
            <a:off x="1982511" y="5707421"/>
            <a:ext cx="17636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 dirty="0"/>
              <a:t>Dosya Adı</a:t>
            </a:r>
          </a:p>
        </p:txBody>
      </p:sp>
      <p:sp>
        <p:nvSpPr>
          <p:cNvPr id="14" name="Metin kutusu 13"/>
          <p:cNvSpPr txBox="1"/>
          <p:nvPr/>
        </p:nvSpPr>
        <p:spPr>
          <a:xfrm>
            <a:off x="3635896" y="5707421"/>
            <a:ext cx="11128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 dirty="0"/>
              <a:t>Nokta</a:t>
            </a:r>
          </a:p>
        </p:txBody>
      </p:sp>
      <p:sp>
        <p:nvSpPr>
          <p:cNvPr id="16" name="Metin kutusu 15"/>
          <p:cNvSpPr txBox="1"/>
          <p:nvPr/>
        </p:nvSpPr>
        <p:spPr>
          <a:xfrm>
            <a:off x="4716016" y="5717371"/>
            <a:ext cx="24224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 dirty="0"/>
              <a:t>Dosya Uzantısı</a:t>
            </a:r>
          </a:p>
        </p:txBody>
      </p:sp>
    </p:spTree>
    <p:extLst>
      <p:ext uri="{BB962C8B-B14F-4D97-AF65-F5344CB8AC3E}">
        <p14:creationId xmlns:p14="http://schemas.microsoft.com/office/powerpoint/2010/main" val="3376387687"/>
      </p:ext>
    </p:extLst>
  </p:cSld>
  <p:clrMapOvr>
    <a:masterClrMapping/>
  </p:clrMapOvr>
  <p:transition spd="slow">
    <p:pull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DOSYA ADI</a:t>
            </a:r>
          </a:p>
        </p:txBody>
      </p:sp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899592" y="2348880"/>
            <a:ext cx="7408333" cy="345069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tr-TR" dirty="0"/>
              <a:t>Bilgisayarda oluşturduğumuz dosyalara verilen isimdir. Oluşturduğumuz dosyaların mutlaka isimleri vardır. İsimsiz dosya yoktur. Eğer kendimiz bir isim vermezsek bilgisayar otomatik bir isim dosyaya verir. </a:t>
            </a:r>
          </a:p>
          <a:p>
            <a:pPr marL="0" indent="0">
              <a:buNone/>
            </a:pPr>
            <a:r>
              <a:rPr lang="tr-TR" dirty="0"/>
              <a:t>Dosyalara isim verirken noktalama ve matematiksel işaretler kullanılmaz. </a:t>
            </a:r>
          </a:p>
          <a:p>
            <a:pPr marL="0" indent="0">
              <a:buNone/>
            </a:pPr>
            <a:r>
              <a:rPr lang="tr-TR" sz="2800" b="1" dirty="0"/>
              <a:t>! , . : &gt; &lt; / \ ? </a:t>
            </a:r>
            <a:r>
              <a:rPr lang="tr-TR" dirty="0"/>
              <a:t>Gibi işaretler kullanılmaz</a:t>
            </a:r>
          </a:p>
          <a:p>
            <a:pPr marL="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276414537"/>
      </p:ext>
    </p:extLst>
  </p:cSld>
  <p:clrMapOvr>
    <a:masterClrMapping/>
  </p:clrMapOvr>
  <p:transition spd="slow">
    <p:pull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4000" b="1" dirty="0"/>
              <a:t>Nokta</a:t>
            </a:r>
          </a:p>
        </p:txBody>
      </p:sp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899592" y="2348880"/>
            <a:ext cx="7408333" cy="3450696"/>
          </a:xfrm>
        </p:spPr>
        <p:txBody>
          <a:bodyPr/>
          <a:lstStyle/>
          <a:p>
            <a:pPr marL="0" indent="0">
              <a:buNone/>
            </a:pPr>
            <a:r>
              <a:rPr lang="tr-TR" dirty="0"/>
              <a:t>Dosya ile uzantısı arasında mutlaka olan işarettir. Bilgisayar tarafından otomatik olarak konur.</a:t>
            </a:r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817086391"/>
      </p:ext>
    </p:extLst>
  </p:cSld>
  <p:clrMapOvr>
    <a:masterClrMapping/>
  </p:clrMapOvr>
  <p:transition spd="slow">
    <p:pull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4000" b="1" dirty="0">
                <a:latin typeface="Antique Olive Roman" panose="020B0603020204030204" pitchFamily="34" charset="0"/>
              </a:rPr>
              <a:t>Dosya Uzantısı</a:t>
            </a:r>
          </a:p>
        </p:txBody>
      </p:sp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899591" y="1844824"/>
            <a:ext cx="7408333" cy="3450696"/>
          </a:xfrm>
        </p:spPr>
        <p:txBody>
          <a:bodyPr/>
          <a:lstStyle/>
          <a:p>
            <a:pPr marL="0" indent="0">
              <a:buNone/>
            </a:pPr>
            <a:r>
              <a:rPr lang="tr-TR" dirty="0"/>
              <a:t>Dosya türünün hangi program tarafından oluşturulduğunu ve oluşturulan dosyanın hangi programlar tarafından açılacağını bize gösterir. Oluşturduğumuz dosyayı, hangi program ile oluşturuyorsak o programın verdiği uzantıyı otomatik olarak dosya alır</a:t>
            </a:r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1550" y="4581128"/>
            <a:ext cx="3744416" cy="2053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51846"/>
      </p:ext>
    </p:extLst>
  </p:cSld>
  <p:clrMapOvr>
    <a:masterClrMapping/>
  </p:clrMapOvr>
  <p:transition spd="slow">
    <p:pull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4000" b="1" dirty="0"/>
              <a:t>Dosya Uzantısı</a:t>
            </a:r>
          </a:p>
        </p:txBody>
      </p:sp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899592" y="2348880"/>
            <a:ext cx="7408333" cy="3450696"/>
          </a:xfrm>
        </p:spPr>
        <p:txBody>
          <a:bodyPr/>
          <a:lstStyle/>
          <a:p>
            <a:pPr marL="0" indent="0">
              <a:buNone/>
            </a:pPr>
            <a:r>
              <a:rPr lang="tr-TR" dirty="0"/>
              <a:t>Dosyanın uzantısına bakarak, dosyayı açmadan içinde ne tür bilgi sakladığını bilebiliriz.</a:t>
            </a:r>
          </a:p>
          <a:p>
            <a:pPr marL="0" indent="0">
              <a:buNone/>
            </a:pPr>
            <a:r>
              <a:rPr lang="tr-TR" dirty="0"/>
              <a:t>Örneğin; </a:t>
            </a:r>
            <a:r>
              <a:rPr lang="tr-TR" b="1" dirty="0" err="1">
                <a:solidFill>
                  <a:srgbClr val="FF0000"/>
                </a:solidFill>
              </a:rPr>
              <a:t>avi</a:t>
            </a:r>
            <a:r>
              <a:rPr lang="tr-TR" b="1" dirty="0">
                <a:solidFill>
                  <a:srgbClr val="FF0000"/>
                </a:solidFill>
              </a:rPr>
              <a:t> </a:t>
            </a:r>
            <a:r>
              <a:rPr lang="tr-TR" dirty="0">
                <a:solidFill>
                  <a:schemeClr val="tx1">
                    <a:lumMod val="95000"/>
                    <a:lumOff val="5000"/>
                  </a:schemeClr>
                </a:solidFill>
              </a:rPr>
              <a:t>uzantılı dosyada film, jpg uzantılı dosyada resim olduğunu dosyayı açmadan anlayabiliriz.</a:t>
            </a:r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148102037"/>
      </p:ext>
    </p:extLst>
  </p:cSld>
  <p:clrMapOvr>
    <a:masterClrMapping/>
  </p:clrMapOvr>
  <p:transition spd="slow">
    <p:pull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4000" b="1" dirty="0">
                <a:latin typeface="Antique Olive Roman" panose="020B0603020204030204" pitchFamily="34" charset="0"/>
              </a:rPr>
              <a:t>Dosya Türleri ve Uzantıları</a:t>
            </a:r>
          </a:p>
        </p:txBody>
      </p:sp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899592" y="2348880"/>
            <a:ext cx="7408333" cy="3450696"/>
          </a:xfrm>
        </p:spPr>
        <p:txBody>
          <a:bodyPr/>
          <a:lstStyle/>
          <a:p>
            <a:pPr marL="0" indent="0">
              <a:buNone/>
            </a:pPr>
            <a:r>
              <a:rPr lang="tr-TR" b="1" dirty="0">
                <a:solidFill>
                  <a:srgbClr val="FF0000"/>
                </a:solidFill>
              </a:rPr>
              <a:t>PDF: </a:t>
            </a:r>
            <a:r>
              <a:rPr lang="tr-TR" dirty="0">
                <a:latin typeface="Antique Olive Roman" panose="020B0603020204030204" pitchFamily="34" charset="0"/>
              </a:rPr>
              <a:t>kitaplar, dokümanlar ve resmi belgeler gibi birçok alanda tercih edilir. Adobe Acrobat Reader programı ile açılır.</a:t>
            </a:r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endParaRPr lang="tr-T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4074228"/>
            <a:ext cx="1943100" cy="194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5561570"/>
      </p:ext>
    </p:extLst>
  </p:cSld>
  <p:clrMapOvr>
    <a:masterClrMapping/>
  </p:clrMapOvr>
  <p:transition spd="slow">
    <p:pull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evre">
  <a:themeElements>
    <a:clrScheme name="Devre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Devre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v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Devre</Template>
  <TotalTime>937</TotalTime>
  <Words>922</Words>
  <Application>Microsoft Office PowerPoint</Application>
  <PresentationFormat>Ekran Gösterisi (4:3)</PresentationFormat>
  <Paragraphs>99</Paragraphs>
  <Slides>31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31</vt:i4>
      </vt:variant>
    </vt:vector>
  </HeadingPairs>
  <TitlesOfParts>
    <vt:vector size="35" baseType="lpstr">
      <vt:lpstr>Antique Olive Roman</vt:lpstr>
      <vt:lpstr>Arial</vt:lpstr>
      <vt:lpstr>Tw Cen MT</vt:lpstr>
      <vt:lpstr>Devre</vt:lpstr>
      <vt:lpstr>5.1.5 Dosya Yönetimi</vt:lpstr>
      <vt:lpstr>DOSYA NEDİR?</vt:lpstr>
      <vt:lpstr>DOSYA NEDİR?</vt:lpstr>
      <vt:lpstr>DOSYA YAPISI</vt:lpstr>
      <vt:lpstr>DOSYA ADI</vt:lpstr>
      <vt:lpstr>Nokta</vt:lpstr>
      <vt:lpstr>Dosya Uzantısı</vt:lpstr>
      <vt:lpstr>Dosya Uzantısı</vt:lpstr>
      <vt:lpstr>Dosya Türleri ve Uzantıları</vt:lpstr>
      <vt:lpstr>Dosya Türleri ve Uzantıları</vt:lpstr>
      <vt:lpstr>Dosya Türleri ve Uzantıları</vt:lpstr>
      <vt:lpstr>Dosya Türleri ve Uzantıları</vt:lpstr>
      <vt:lpstr>Dosya Türleri ve Uzantıları</vt:lpstr>
      <vt:lpstr>Dosya Türleri ve Uzantıları</vt:lpstr>
      <vt:lpstr>Dosya Türleri ve Uzantıları</vt:lpstr>
      <vt:lpstr>KLASÖR NEDİR?</vt:lpstr>
      <vt:lpstr>KLASÖRLERİN BİZE SAĞLADIĞI FAYDALAR</vt:lpstr>
      <vt:lpstr>ALT KLASÖRLER</vt:lpstr>
      <vt:lpstr>Klasörlerin Özellikleri</vt:lpstr>
      <vt:lpstr>Klasör ve Dosya Adlandırma Kuralları</vt:lpstr>
      <vt:lpstr>Bir Klasör Nasıl Oluşturulur?</vt:lpstr>
      <vt:lpstr>Klasörü Yeniden Adlandırma</vt:lpstr>
      <vt:lpstr>Bir Klasörü Kopyalama</vt:lpstr>
      <vt:lpstr>Bir Klasörü Silme</vt:lpstr>
      <vt:lpstr>Bir Klasörü Taşıma</vt:lpstr>
      <vt:lpstr>Bir Klasörü Taşıma</vt:lpstr>
      <vt:lpstr>Bir Klasörü Arama</vt:lpstr>
      <vt:lpstr>Klasör İçi Arama</vt:lpstr>
      <vt:lpstr>Bir Dosya Nasıl Oluşturulur?</vt:lpstr>
      <vt:lpstr>Dosyayı Yeniden Adlandırma</vt:lpstr>
      <vt:lpstr>Bir Dosyayı Silme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BİLİŞİM OKURYAZARLIĞI</dc:title>
  <dc:creator>Efe</dc:creator>
  <cp:lastModifiedBy>User</cp:lastModifiedBy>
  <cp:revision>204</cp:revision>
  <dcterms:created xsi:type="dcterms:W3CDTF">2016-10-09T17:25:52Z</dcterms:created>
  <dcterms:modified xsi:type="dcterms:W3CDTF">2025-10-17T11:13:04Z</dcterms:modified>
</cp:coreProperties>
</file>