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3" r:id="rId8"/>
    <p:sldId id="266" r:id="rId9"/>
    <p:sldId id="265" r:id="rId10"/>
    <p:sldId id="262" r:id="rId11"/>
    <p:sldId id="264" r:id="rId12"/>
    <p:sldId id="268" r:id="rId13"/>
    <p:sldId id="269" r:id="rId14"/>
    <p:sldId id="272" r:id="rId15"/>
    <p:sldId id="260" r:id="rId16"/>
    <p:sldId id="273" r:id="rId17"/>
    <p:sldId id="29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227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892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028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3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906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5088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208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233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94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291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60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86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332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66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15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13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52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8.10.2025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52779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691680" y="2276872"/>
            <a:ext cx="6593681" cy="281069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tr-TR" b="1" dirty="0">
                <a:latin typeface="Arial" pitchFamily="34" charset="0"/>
                <a:cs typeface="Arial" pitchFamily="34" charset="0"/>
              </a:rPr>
              <a:t>BTY.5.1.5. </a:t>
            </a:r>
            <a:br>
              <a:rPr lang="tr-TR" b="1" dirty="0">
                <a:latin typeface="Arial" pitchFamily="34" charset="0"/>
                <a:cs typeface="Arial" pitchFamily="34" charset="0"/>
              </a:rPr>
            </a:br>
            <a:r>
              <a:rPr lang="tr-TR" b="1" dirty="0">
                <a:latin typeface="Arial" pitchFamily="34" charset="0"/>
                <a:cs typeface="Arial" pitchFamily="34" charset="0"/>
              </a:rPr>
              <a:t>Bilgisayar sistemlerini çözümleyebilme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6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ANAKART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2204864"/>
            <a:ext cx="4968552" cy="4276063"/>
          </a:xfrm>
        </p:spPr>
        <p:txBody>
          <a:bodyPr/>
          <a:lstStyle/>
          <a:p>
            <a:pPr fontAlgn="base"/>
            <a:r>
              <a:rPr lang="tr-TR" dirty="0"/>
              <a:t>Diğer tüm donanımların takıldığı kasa içerisinde en büyük yer kaplayan donanımdır. Bir bilgisayarda bulunan tüm aygıtlar bir şekilde </a:t>
            </a:r>
            <a:r>
              <a:rPr lang="tr-TR" b="1" dirty="0" err="1">
                <a:solidFill>
                  <a:srgbClr val="FF0000"/>
                </a:solidFill>
              </a:rPr>
              <a:t>Anakart</a:t>
            </a:r>
            <a:r>
              <a:rPr lang="tr-TR" dirty="0"/>
              <a:t> ile bağlantılıdırlar ve bu sayede kendi aralarında iletişim kurarlar.</a:t>
            </a:r>
          </a:p>
          <a:p>
            <a:endParaRPr lang="tr-TR" dirty="0"/>
          </a:p>
        </p:txBody>
      </p:sp>
      <p:pic>
        <p:nvPicPr>
          <p:cNvPr id="12290" name="Picture 2" descr="http://www.via.com.tw/en/images/initiatives/empowered/pc3500_main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70687"/>
            <a:ext cx="334329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2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EKRAN KARTI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79912" y="2636912"/>
            <a:ext cx="5184576" cy="3880773"/>
          </a:xfrm>
        </p:spPr>
        <p:txBody>
          <a:bodyPr/>
          <a:lstStyle/>
          <a:p>
            <a:r>
              <a:rPr lang="tr-TR" dirty="0"/>
              <a:t>Görüntüyü işler ve işlenen görüntünün ekrana aktarılmasını sağlar.</a:t>
            </a:r>
          </a:p>
          <a:p>
            <a:r>
              <a:rPr lang="tr-TR" dirty="0"/>
              <a:t>Oyunların akıcı çalışmasında önemi büyüktür.</a:t>
            </a:r>
          </a:p>
        </p:txBody>
      </p:sp>
      <p:pic>
        <p:nvPicPr>
          <p:cNvPr id="14338" name="Picture 2" descr="http://cdn.cnet.com.au/cnet2/i/r/2006/desktops/pc/videocard/ati_radeon_440x3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2908561" cy="218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1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AĞ KARTI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2160590"/>
            <a:ext cx="3890393" cy="2924594"/>
          </a:xfrm>
        </p:spPr>
        <p:txBody>
          <a:bodyPr>
            <a:normAutofit/>
          </a:bodyPr>
          <a:lstStyle/>
          <a:p>
            <a:r>
              <a:rPr lang="tr-TR" dirty="0"/>
              <a:t>Bilgisayarın bir ağa veya başka bir bilgisayara bağlanmasını sağlayan donanımdır. Yeni </a:t>
            </a:r>
            <a:r>
              <a:rPr lang="tr-TR" dirty="0" err="1"/>
              <a:t>anakartlar</a:t>
            </a:r>
            <a:r>
              <a:rPr lang="tr-TR" dirty="0"/>
              <a:t> üzerinde tümleşik olarak yer alır.</a:t>
            </a:r>
          </a:p>
        </p:txBody>
      </p:sp>
      <p:pic>
        <p:nvPicPr>
          <p:cNvPr id="5122" name="Picture 2" descr="http://www.buzzle.com/img/articleImages/277543-26816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24499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1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SOĞUTUCU FANLAR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155514"/>
            <a:ext cx="4176464" cy="4212084"/>
          </a:xfrm>
        </p:spPr>
        <p:txBody>
          <a:bodyPr/>
          <a:lstStyle/>
          <a:p>
            <a:r>
              <a:rPr lang="tr-TR" dirty="0"/>
              <a:t>Kasa içerisindeki ısıyı düşürmeye yardımcı olan pervanelerdir. Bunlar hem parçaları soğutur hem de kasa içerisindeki hava akımını sağlar.</a:t>
            </a:r>
          </a:p>
        </p:txBody>
      </p:sp>
      <p:pic>
        <p:nvPicPr>
          <p:cNvPr id="6146" name="Picture 2" descr="2502402013216141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5461"/>
            <a:ext cx="2425452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87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SES KARTI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6061" y="2249487"/>
            <a:ext cx="3427908" cy="3541714"/>
          </a:xfrm>
        </p:spPr>
        <p:txBody>
          <a:bodyPr/>
          <a:lstStyle/>
          <a:p>
            <a:r>
              <a:rPr lang="tr-TR" dirty="0"/>
              <a:t>Bilgisayara ses girişini ve çıkışını sağlayan donanımdır. Günümüz bilgisayarlarında genellikle anakartlar üzerinde tümleşik olarak yer alır.</a:t>
            </a:r>
          </a:p>
        </p:txBody>
      </p:sp>
      <p:pic>
        <p:nvPicPr>
          <p:cNvPr id="10242" name="Picture 2" descr="http://img.rakuten.com/PIC/52309524/0/1/1000/523095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8" b="18780"/>
          <a:stretch/>
        </p:blipFill>
        <p:spPr bwMode="auto">
          <a:xfrm>
            <a:off x="5148064" y="2265547"/>
            <a:ext cx="34279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03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HARİCİ DONANIM BİRİMLERİ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916832"/>
            <a:ext cx="7344816" cy="965201"/>
          </a:xfrm>
        </p:spPr>
        <p:txBody>
          <a:bodyPr/>
          <a:lstStyle/>
          <a:p>
            <a:r>
              <a:rPr lang="tr-TR" dirty="0"/>
              <a:t>Şimdi genel olarak bilgisayar kasasının dışında bulunan bazı donanımları inceleyelim.</a:t>
            </a:r>
          </a:p>
        </p:txBody>
      </p:sp>
      <p:pic>
        <p:nvPicPr>
          <p:cNvPr id="1026" name="Picture 2" descr="http://www.tecmanhelp.com/images/periphera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38100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FARE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45008" y="2097088"/>
            <a:ext cx="3225801" cy="3880773"/>
          </a:xfrm>
        </p:spPr>
        <p:txBody>
          <a:bodyPr>
            <a:normAutofit fontScale="92500"/>
          </a:bodyPr>
          <a:lstStyle/>
          <a:p>
            <a:r>
              <a:rPr lang="tr-TR" dirty="0"/>
              <a:t>İşaretçi olarak da bilinir. Ekrandaki ok işaretini yani </a:t>
            </a:r>
            <a:r>
              <a:rPr lang="tr-TR" b="1" dirty="0"/>
              <a:t>imleci</a:t>
            </a:r>
            <a:r>
              <a:rPr lang="tr-TR" dirty="0"/>
              <a:t> hareket ettirmeye yarar.</a:t>
            </a:r>
          </a:p>
          <a:p>
            <a:r>
              <a:rPr lang="tr-TR" dirty="0"/>
              <a:t>Kablosuz veya kablolu olabilir.</a:t>
            </a:r>
          </a:p>
          <a:p>
            <a:r>
              <a:rPr lang="tr-TR" dirty="0"/>
              <a:t>Günümüzde optik ve lazer fareler kullanılır.</a:t>
            </a:r>
          </a:p>
        </p:txBody>
      </p:sp>
      <p:pic>
        <p:nvPicPr>
          <p:cNvPr id="6146" name="Picture 2" descr="http://www.lgblog.co.uk/wp-content/uploads/2011/08/LG-Scanner-Mouse-LSM-100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93128"/>
            <a:ext cx="2700508" cy="27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1.media.tumblr.com/avatar_41367e9740b8_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99189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KLAVYE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2204864"/>
            <a:ext cx="3340056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i="1" dirty="0"/>
              <a:t>Üzerindeki tuşlar yardımıyla bilgisayara metin türünden veri</a:t>
            </a:r>
          </a:p>
          <a:p>
            <a:pPr marL="0" indent="0">
              <a:buNone/>
            </a:pPr>
            <a:r>
              <a:rPr lang="tr-TR" i="1" dirty="0"/>
              <a:t>girişinin yapılmasını ya da tuş komutlarının uygulanmasını sağlayan dış donanım parçasıdır.</a:t>
            </a:r>
            <a:r>
              <a:rPr lang="tr-TR" dirty="0"/>
              <a:t> Klavyeler; Q ve F </a:t>
            </a:r>
            <a:r>
              <a:rPr lang="tr-TR" dirty="0" err="1"/>
              <a:t>kalvye</a:t>
            </a:r>
            <a:r>
              <a:rPr lang="tr-TR" dirty="0"/>
              <a:t> olmak üzere 2 çeşittir.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8920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EKRAN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2160590"/>
            <a:ext cx="3086101" cy="3880773"/>
          </a:xfrm>
        </p:spPr>
        <p:txBody>
          <a:bodyPr/>
          <a:lstStyle/>
          <a:p>
            <a:r>
              <a:rPr lang="tr-TR" dirty="0"/>
              <a:t>Bilgisayarın görüntü donanımıdır. Ekran bilgisayarda yapılan işlemleri ve sonuçlarını görebilmemizi sağlar.</a:t>
            </a:r>
          </a:p>
          <a:p>
            <a:r>
              <a:rPr lang="tr-TR" dirty="0"/>
              <a:t>Tüplü (CRT), LCD ve LED ekran çeşitleri vardır.</a:t>
            </a:r>
          </a:p>
        </p:txBody>
      </p:sp>
      <p:pic>
        <p:nvPicPr>
          <p:cNvPr id="8194" name="Picture 2" descr="http://1.bp.blogspot.com/-4VtPqWdLHEA/Tw0rShIqhSI/AAAAAAAAAVw/lvLgrN5WyuY/s200/monit%25C3%25B6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109711"/>
            <a:ext cx="1714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3.bp.blogspot.com/-KCdEhRfSGAw/Tlmx9sTrfBI/AAAAAAAAAGQ/qK2DsNADPKI/s320/samsung-17-crt-mon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9" y="2190719"/>
            <a:ext cx="2525799" cy="189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teknolog.radikal.com.tr/wp-content/uploads/2012/11/lg_et8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809" y="4178701"/>
            <a:ext cx="2525799" cy="177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7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KASA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844824"/>
            <a:ext cx="4536504" cy="3880773"/>
          </a:xfrm>
        </p:spPr>
        <p:txBody>
          <a:bodyPr>
            <a:normAutofit/>
          </a:bodyPr>
          <a:lstStyle/>
          <a:p>
            <a:r>
              <a:rPr lang="tr-TR" dirty="0"/>
              <a:t>Bilgisayarın iç donanımlarının bulunduğu kasa bu parçaların korunmasını ve bir arada durmasını sağlar. Çeşitli donanımların takılabilmesi için de yuvalar içerir.</a:t>
            </a:r>
          </a:p>
          <a:p>
            <a:r>
              <a:rPr lang="tr-TR" dirty="0"/>
              <a:t>Kasayı, vücudumuzdaki iskelet olarak düşünebiliriz.</a:t>
            </a:r>
          </a:p>
        </p:txBody>
      </p:sp>
      <p:pic>
        <p:nvPicPr>
          <p:cNvPr id="9218" name="Picture 2" descr="http://www.topkapibilgisayar.com/image/cache/dell_gx270-500x5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7" r="17735"/>
          <a:stretch/>
        </p:blipFill>
        <p:spPr bwMode="auto">
          <a:xfrm>
            <a:off x="6372200" y="2097088"/>
            <a:ext cx="21006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76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cs typeface="Arial" pitchFamily="34" charset="0"/>
              </a:rPr>
              <a:t>DIŞINDA NE VAR İÇİNDE NE VAR?</a:t>
            </a:r>
            <a:endParaRPr lang="tr-TR" dirty="0">
              <a:cs typeface="Arial" pitchFamily="34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Sizce bir bilgisayar hangi bölümlerden oluşuyor?</a:t>
            </a:r>
          </a:p>
          <a:p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 bölümleri gruplandıracak olsanız nasıl yapardınız?</a:t>
            </a:r>
          </a:p>
        </p:txBody>
      </p:sp>
    </p:spTree>
    <p:extLst>
      <p:ext uri="{BB962C8B-B14F-4D97-AF65-F5344CB8AC3E}">
        <p14:creationId xmlns:p14="http://schemas.microsoft.com/office/powerpoint/2010/main" val="3740056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YAZICI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9343" y="2097088"/>
            <a:ext cx="3364968" cy="4240210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Bilgisayarda üretilen resim, yazı, şekil ve grafikleri kağıda aktaran donanımdır.</a:t>
            </a:r>
          </a:p>
          <a:p>
            <a:endParaRPr lang="tr-TR" dirty="0"/>
          </a:p>
          <a:p>
            <a:r>
              <a:rPr lang="tr-TR" dirty="0"/>
              <a:t>Kullandığı teknolojiye göre mürekkep püskürtmeli, lazer ve nokta vuruşlu çeşitleri vardır.</a:t>
            </a:r>
          </a:p>
        </p:txBody>
      </p:sp>
      <p:pic>
        <p:nvPicPr>
          <p:cNvPr id="2050" name="Picture 2" descr="http://www.ephotozine.com/articles/kodak-esp-1-2---3-2-all-in-one-printers-and-pic-flick-hd-ipad-app-19226/images/highres-kodakESP12JPG_1337239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2538109" cy="25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TARAYICI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7984" y="2852936"/>
            <a:ext cx="4304575" cy="3880773"/>
          </a:xfrm>
        </p:spPr>
        <p:txBody>
          <a:bodyPr/>
          <a:lstStyle/>
          <a:p>
            <a:r>
              <a:rPr lang="tr-TR" dirty="0"/>
              <a:t>Bir resmi, yazıyı veya şekli bilgisayara aktarmaya yarayan donanımdır.</a:t>
            </a:r>
          </a:p>
          <a:p>
            <a:endParaRPr lang="tr-TR" dirty="0"/>
          </a:p>
          <a:p>
            <a:r>
              <a:rPr lang="tr-TR" dirty="0"/>
              <a:t>Yazıcının tam tersi görev yapar.</a:t>
            </a:r>
          </a:p>
        </p:txBody>
      </p:sp>
      <p:pic>
        <p:nvPicPr>
          <p:cNvPr id="3074" name="Picture 2" descr="http://cdn.ubergizmo.com/photos/2009/8/epson-v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07371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HOPARLÖR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0409" y="2106180"/>
            <a:ext cx="3600400" cy="3776642"/>
          </a:xfrm>
        </p:spPr>
        <p:txBody>
          <a:bodyPr>
            <a:normAutofit/>
          </a:bodyPr>
          <a:lstStyle/>
          <a:p>
            <a:r>
              <a:rPr lang="tr-TR" dirty="0"/>
              <a:t>Bilgisayarda çalınan sesleri işitmemizi sağlayan donanımdır.</a:t>
            </a:r>
          </a:p>
          <a:p>
            <a:r>
              <a:rPr lang="tr-TR" dirty="0"/>
              <a:t>Birkaç hoparlör bir araya gelerek ses sistemini oluşturur. Örneğin 2+1, 5+1 ve 7+1 gibi. </a:t>
            </a:r>
          </a:p>
        </p:txBody>
      </p:sp>
      <p:pic>
        <p:nvPicPr>
          <p:cNvPr id="4098" name="Picture 2" descr="http://ithdindia.com/images/2-1CH-Speaker-S-3511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9" b="5259"/>
          <a:stretch/>
        </p:blipFill>
        <p:spPr bwMode="auto">
          <a:xfrm>
            <a:off x="5251110" y="2814893"/>
            <a:ext cx="3034449" cy="19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6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KULAKLIK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2097088"/>
            <a:ext cx="3098801" cy="3880773"/>
          </a:xfrm>
        </p:spPr>
        <p:txBody>
          <a:bodyPr/>
          <a:lstStyle/>
          <a:p>
            <a:r>
              <a:rPr lang="tr-TR" dirty="0"/>
              <a:t>Bilgisayarda çalınan sesleri sadece dinleyicinin kulağına ileten donanımdır.</a:t>
            </a:r>
          </a:p>
        </p:txBody>
      </p:sp>
      <p:pic>
        <p:nvPicPr>
          <p:cNvPr id="7170" name="Picture 2" descr="http://img.tomshardware.com/us/2005/07/14/headsets_gamers_can_love/hs-medusa5.1usb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34331"/>
            <a:ext cx="2047314" cy="184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7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WEB KAMERASI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70571" y="2300136"/>
            <a:ext cx="3386337" cy="3880773"/>
          </a:xfrm>
        </p:spPr>
        <p:txBody>
          <a:bodyPr/>
          <a:lstStyle/>
          <a:p>
            <a:r>
              <a:rPr lang="tr-TR" dirty="0"/>
              <a:t>Genellikle internet üzerinden görüntülü görüşme amacıyla kullanılan donanımdır.</a:t>
            </a:r>
          </a:p>
        </p:txBody>
      </p:sp>
      <p:pic>
        <p:nvPicPr>
          <p:cNvPr id="5122" name="Picture 2" descr="http://www.turbo-eg.com/wp-content/uploads/2011/10/Web-Cam-Genius-I-Look-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27774"/>
            <a:ext cx="2255663" cy="243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4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MİKROFON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27984" y="2603764"/>
            <a:ext cx="3384376" cy="3880773"/>
          </a:xfrm>
        </p:spPr>
        <p:txBody>
          <a:bodyPr/>
          <a:lstStyle/>
          <a:p>
            <a:r>
              <a:rPr lang="tr-TR" dirty="0"/>
              <a:t>Seslerin bilgisayara aktarılmasını ve kaydedilmesini sağlar.</a:t>
            </a:r>
          </a:p>
        </p:txBody>
      </p:sp>
      <p:pic>
        <p:nvPicPr>
          <p:cNvPr id="6146" name="Picture 2" descr="http://i01.i.aliimg.com/wsphoto/v0/388482669/NEWLY-30pcs-lot-High-Quality-SUDYANA-microphone-Multimedia-font-b-PC-b-font-Microphone-Computer-Micro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777" y="2603764"/>
            <a:ext cx="1906071" cy="1906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6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OYUN KUMANDALARI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599" y="2160590"/>
            <a:ext cx="3458345" cy="3880773"/>
          </a:xfrm>
        </p:spPr>
        <p:txBody>
          <a:bodyPr/>
          <a:lstStyle/>
          <a:p>
            <a:r>
              <a:rPr lang="tr-TR" dirty="0"/>
              <a:t>Oyunlarda kontrolü sağlayan donanımdır. Örneğin bir araba yarışı oyununda direksiyon, fren pedalı kontrollerini gibi.</a:t>
            </a:r>
          </a:p>
        </p:txBody>
      </p:sp>
      <p:pic>
        <p:nvPicPr>
          <p:cNvPr id="8194" name="Picture 2" descr="http://static.bimeks.com.tr/catalog/images/p.12604.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327373"/>
            <a:ext cx="2203254" cy="22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mages.hepsiburada.net/assets/Game/200/Game_15127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21" y="4123753"/>
            <a:ext cx="2203254" cy="220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66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MODEM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6899" y="2411411"/>
            <a:ext cx="3925102" cy="2889797"/>
          </a:xfrm>
        </p:spPr>
        <p:txBody>
          <a:bodyPr>
            <a:normAutofit/>
          </a:bodyPr>
          <a:lstStyle/>
          <a:p>
            <a:r>
              <a:rPr lang="tr-TR" dirty="0"/>
              <a:t>İnternete bağlanmayı sağlayan donanımdır. </a:t>
            </a:r>
          </a:p>
          <a:p>
            <a:r>
              <a:rPr lang="tr-TR" dirty="0"/>
              <a:t>Kablolu veya kablosuz çeşitleri vardır.</a:t>
            </a:r>
          </a:p>
        </p:txBody>
      </p:sp>
      <p:pic>
        <p:nvPicPr>
          <p:cNvPr id="9218" name="Picture 2" descr="http://wifimodemrouter.com/wp-content/uploads/2013/05/trend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08920"/>
            <a:ext cx="223632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1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KESİNTİSİZ GÜÇ KAYNAĞI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0010" y="2276872"/>
            <a:ext cx="4131693" cy="3880773"/>
          </a:xfrm>
        </p:spPr>
        <p:txBody>
          <a:bodyPr/>
          <a:lstStyle/>
          <a:p>
            <a:r>
              <a:rPr lang="tr-TR" dirty="0"/>
              <a:t>Elektrik kesilmesi durumunda bilgisayara ek güç sağlar. Böylece hem bilgisayar zarar görmez hem de çalışmalarımı kaydedebiliriz.</a:t>
            </a:r>
          </a:p>
        </p:txBody>
      </p:sp>
      <p:pic>
        <p:nvPicPr>
          <p:cNvPr id="10242" name="Picture 2" descr="http://www.samstores.com/uploads/products/main_UPS850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348880"/>
            <a:ext cx="2248982" cy="266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YAZILIM NEDİR?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83455" y="2554290"/>
            <a:ext cx="4748985" cy="3948110"/>
          </a:xfrm>
        </p:spPr>
        <p:txBody>
          <a:bodyPr/>
          <a:lstStyle/>
          <a:p>
            <a:r>
              <a:rPr lang="tr-TR" dirty="0"/>
              <a:t>Bilgisayarın kullanılmasını sağlayan her türlü programa ise yazılım adı verilir.</a:t>
            </a:r>
          </a:p>
          <a:p>
            <a:r>
              <a:rPr lang="tr-TR" dirty="0"/>
              <a:t>Örneğin resim yapmamızı sağlayan Paint, internete girmemizi sağlayan </a:t>
            </a:r>
            <a:r>
              <a:rPr lang="tr-TR" dirty="0" err="1"/>
              <a:t>Chrome</a:t>
            </a:r>
            <a:r>
              <a:rPr lang="tr-TR" dirty="0"/>
              <a:t> gibi..</a:t>
            </a:r>
          </a:p>
        </p:txBody>
      </p:sp>
      <p:pic>
        <p:nvPicPr>
          <p:cNvPr id="3074" name="Picture 2" descr="http://www.ictcommunityportal.com/wp-content/uploads/2013/04/Computer-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227262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19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Donanım Nedir?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 bilgisayarın bilgileri alan, bilgiyi saklayan, işlem yapan ve elde ettiği sonuçları dış ortama veren, elle tutulabilen elektronik aygıtlara DONANIM denir.</a:t>
            </a:r>
          </a:p>
          <a:p>
            <a:r>
              <a:rPr lang="tr-TR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Örneğin, ekran, klavye, sabit disk, fare, yazıcı gibi..</a:t>
            </a:r>
          </a:p>
          <a:p>
            <a:endParaRPr lang="tr-TR" dirty="0"/>
          </a:p>
        </p:txBody>
      </p:sp>
      <p:pic>
        <p:nvPicPr>
          <p:cNvPr id="4" name="Picture 2" descr="http://computerbasicsebook.com/wp-content/uploads/2010/09/computer-hard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2736304" cy="18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98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YAZILIM/DONANIM FARKI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3608" y="1772816"/>
            <a:ext cx="5042521" cy="4747344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Donanım ve yazılımı insan vücudu ve ruhuna benzetebiliriz. Bedenimize dokunabilirken ruhumuzu dokunamayız. Ruhumuz bedenimizin hareketini, kontrolünü sağlar.</a:t>
            </a:r>
          </a:p>
          <a:p>
            <a:r>
              <a:rPr lang="tr-TR" dirty="0"/>
              <a:t>Donanımı elle tutup gözle görebildiğimiz elektronik devrelerdir. Yazılımı ise elle tutup hissedemeyiz</a:t>
            </a:r>
          </a:p>
          <a:p>
            <a:r>
              <a:rPr lang="tr-TR" dirty="0"/>
              <a:t>Bilgisayar dünyasının ruhu olan yazılım donanımların kontrolünü, birbirleriyle iletişimini sağlar. </a:t>
            </a:r>
          </a:p>
          <a:p>
            <a:r>
              <a:rPr lang="tr-TR" dirty="0"/>
              <a:t>Yazılım olmadan bilgisayardaki donanımları kullanamayız.</a:t>
            </a:r>
          </a:p>
        </p:txBody>
      </p:sp>
      <p:pic>
        <p:nvPicPr>
          <p:cNvPr id="4098" name="Picture 2" descr="http://www.velocityiq.com/images/sv_precn_hardware_softw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234379"/>
            <a:ext cx="25241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78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YAZILIM ÇEŞİTLERİ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636912"/>
            <a:ext cx="7992888" cy="4110963"/>
          </a:xfrm>
        </p:spPr>
        <p:txBody>
          <a:bodyPr/>
          <a:lstStyle/>
          <a:p>
            <a:r>
              <a:rPr lang="tr-TR" dirty="0"/>
              <a:t>Yazılımlar, sistem yazılımı ve uygulama yazılımı olarak ikiye ayrılır.</a:t>
            </a:r>
          </a:p>
        </p:txBody>
      </p:sp>
      <p:pic>
        <p:nvPicPr>
          <p:cNvPr id="12290" name="Picture 2" descr="http://cfile26.uf.tistory.com/image/274D634E51FEF3532D168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96" y="4005064"/>
            <a:ext cx="3134814" cy="25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57250" y="58896"/>
            <a:ext cx="7429499" cy="1478570"/>
          </a:xfrm>
        </p:spPr>
        <p:txBody>
          <a:bodyPr/>
          <a:lstStyle/>
          <a:p>
            <a:pPr algn="ctr"/>
            <a:r>
              <a:rPr lang="tr-TR" b="1" dirty="0"/>
              <a:t>SİSTEM YAZILIMI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3914" y="1412776"/>
            <a:ext cx="4822182" cy="4314163"/>
          </a:xfrm>
        </p:spPr>
        <p:txBody>
          <a:bodyPr/>
          <a:lstStyle/>
          <a:p>
            <a:r>
              <a:rPr lang="tr-TR" dirty="0"/>
              <a:t>İşletim sistemi olarak da bilinir. Bilgisayardaki donanımları yöneten, çalışmasını denetleyen ve diğer tüm yazılımların çalışmasını sağlayan temel yazılımdır.</a:t>
            </a:r>
          </a:p>
          <a:p>
            <a:r>
              <a:rPr lang="tr-TR" dirty="0"/>
              <a:t>Örneğin sıklıkla duyduğumuz Windows bir işletim sistemidir. Açık kaynaklı işletim sistemine ise Unix ve </a:t>
            </a:r>
            <a:r>
              <a:rPr lang="tr-TR" dirty="0" err="1"/>
              <a:t>Ubuntu</a:t>
            </a:r>
            <a:r>
              <a:rPr lang="tr-TR" dirty="0"/>
              <a:t> Linux’u örnek verebiliriz</a:t>
            </a:r>
          </a:p>
        </p:txBody>
      </p:sp>
      <p:pic>
        <p:nvPicPr>
          <p:cNvPr id="13314" name="Picture 2" descr="http://www.maximumpc.com/files/u69/Windows_7_Box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66" y="2513958"/>
            <a:ext cx="333375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43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Uygulama Yazılımı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481612"/>
            <a:ext cx="4536504" cy="4110963"/>
          </a:xfrm>
        </p:spPr>
        <p:txBody>
          <a:bodyPr/>
          <a:lstStyle/>
          <a:p>
            <a:r>
              <a:rPr lang="tr-TR" dirty="0"/>
              <a:t>Kullanıcıların belli başlı bazı işlemleri yapmalarını sağlayan yazılımlardır. Örneğin müzik dinlemek, resim yapmak, yazı yazmak, internette gezinmek gibi.</a:t>
            </a:r>
          </a:p>
        </p:txBody>
      </p:sp>
      <p:pic>
        <p:nvPicPr>
          <p:cNvPr id="14338" name="Picture 2" descr="http://www.arounsystems.com/images/softwa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81612"/>
            <a:ext cx="352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BİLGİSAYAR DONANIMLARI</a:t>
            </a: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39552" y="2567748"/>
            <a:ext cx="8280920" cy="3450696"/>
          </a:xfrm>
        </p:spPr>
        <p:txBody>
          <a:bodyPr/>
          <a:lstStyle/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tr-T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Donanımlar, kasanın dışında olabileceği gibi içerisinde de yer alabilir.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tr-T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Kasa içerisinde yer alan donanımlara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«dahili(İç) donanım» </a:t>
            </a:r>
            <a:r>
              <a:rPr lang="tr-T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kasa dışında kalan donanımlara ise </a:t>
            </a:r>
            <a:r>
              <a:rPr lang="tr-T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«harici(Dış) donanım» </a:t>
            </a:r>
            <a:r>
              <a:rPr lang="tr-T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denir.</a:t>
            </a:r>
          </a:p>
          <a:p>
            <a:endParaRPr lang="tr-TR" dirty="0"/>
          </a:p>
        </p:txBody>
      </p:sp>
      <p:pic>
        <p:nvPicPr>
          <p:cNvPr id="4" name="Picture 2" descr="http://computerchroniclestv.com/wp-content/uploads/2012/07/Pc-Hardware-Components-and-Accessori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93096"/>
            <a:ext cx="4583698" cy="238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65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/>
              <a:t>DAHİLİ DONANIM BİRİMLERİ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Kasa içerisinde yer alan bu donanımlar bilgisayarın temel çalışma sistemini oluşturur, hızını ve özelliklerini belirler.</a:t>
            </a:r>
          </a:p>
        </p:txBody>
      </p:sp>
      <p:pic>
        <p:nvPicPr>
          <p:cNvPr id="11266" name="Picture 2" descr="http://products.yumecompare.com/wp-content/uploads/compare/categories/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191058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arlinepc.ca/StarlinePC/catalog/images/EPIA-ML-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188" y="4797152"/>
            <a:ext cx="2463619" cy="184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img.directindustry.com/images_di/photo-g/hard-disk-drive-hdd-40449-24479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835" y="3645024"/>
            <a:ext cx="1861340" cy="17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GÜÇ KAYNAĞI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2636912"/>
            <a:ext cx="3600400" cy="1224136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Bilgisayarın tüm parçalarına gerekli gücü (elektrik akımı) sağlayan donanımdır.</a:t>
            </a:r>
          </a:p>
        </p:txBody>
      </p:sp>
      <p:pic>
        <p:nvPicPr>
          <p:cNvPr id="4098" name="Picture 2" descr="http://www.plinkusa.net/products/FSP300-60TH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70031"/>
            <a:ext cx="2534257" cy="204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5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İŞLEMCİ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8840"/>
            <a:ext cx="5544616" cy="4517363"/>
          </a:xfrm>
        </p:spPr>
        <p:txBody>
          <a:bodyPr/>
          <a:lstStyle/>
          <a:p>
            <a:r>
              <a:rPr lang="tr-TR" dirty="0"/>
              <a:t>Bilgisayardaki matematiksel ve mantıksal tüm işlemlerin yapıldığı donanımdır. Bilgisayarın </a:t>
            </a:r>
            <a:r>
              <a:rPr lang="tr-TR" b="1" i="1" dirty="0">
                <a:solidFill>
                  <a:srgbClr val="FF0000"/>
                </a:solidFill>
              </a:rPr>
              <a:t>beynidir.</a:t>
            </a:r>
          </a:p>
          <a:p>
            <a:r>
              <a:rPr lang="tr-TR" dirty="0"/>
              <a:t>Bilgisayarın hızını belirlemede önemli bir yere sahiptir. İşlemcinin hızı </a:t>
            </a:r>
            <a:r>
              <a:rPr lang="tr-TR" b="1" i="1" dirty="0" err="1">
                <a:solidFill>
                  <a:srgbClr val="FF0000"/>
                </a:solidFill>
              </a:rPr>
              <a:t>Gigahertz</a:t>
            </a:r>
            <a:r>
              <a:rPr lang="tr-TR" b="1" i="1" dirty="0">
                <a:solidFill>
                  <a:srgbClr val="FF0000"/>
                </a:solidFill>
              </a:rPr>
              <a:t> </a:t>
            </a:r>
            <a:r>
              <a:rPr lang="tr-TR" dirty="0"/>
              <a:t>ile ifade edilir</a:t>
            </a:r>
          </a:p>
        </p:txBody>
      </p:sp>
      <p:pic>
        <p:nvPicPr>
          <p:cNvPr id="13314" name="Picture 2" descr="http://www.xbitlabs.com/images/cpu/core-i5-2500-2400-2300/cp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871145" cy="251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SABİT DİSK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576" y="2097088"/>
            <a:ext cx="4320480" cy="4076722"/>
          </a:xfrm>
        </p:spPr>
        <p:txBody>
          <a:bodyPr>
            <a:normAutofit/>
          </a:bodyPr>
          <a:lstStyle/>
          <a:p>
            <a:r>
              <a:rPr lang="tr-TR" dirty="0"/>
              <a:t>Bilgileri kalıcı olarak depolayan donanımdır. Dosyalar, müzikler, filmler vs. tüm bilgilerimiz sabit diskte kayıtlıdır.</a:t>
            </a:r>
          </a:p>
          <a:p>
            <a:r>
              <a:rPr lang="tr-TR" dirty="0"/>
              <a:t>Elektrik kesilmesi durumunda içindeki bilgiler silinmez.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 descr="http://www.storagereview.com/images/StorageReview-Seagate-NAS-H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348880"/>
            <a:ext cx="3252775" cy="266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8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BELLEK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2348880"/>
            <a:ext cx="3816424" cy="3600400"/>
          </a:xfrm>
        </p:spPr>
        <p:txBody>
          <a:bodyPr>
            <a:normAutofit fontScale="32500" lnSpcReduction="20000"/>
          </a:bodyPr>
          <a:lstStyle/>
          <a:p>
            <a:r>
              <a:rPr lang="tr-TR" sz="6200" dirty="0"/>
              <a:t>Bilgilerin geçici olarak saklandığı donanım birimidir. Elektrik kesilmesi durumunda içindeki bilgiler silinir.</a:t>
            </a:r>
          </a:p>
          <a:p>
            <a:r>
              <a:rPr lang="tr-TR" sz="6200" dirty="0"/>
              <a:t>Belleğin fazla olması bilgisayarda birden çok programı aynı anda hızlı bir şekilde çalıştırmaya yardımcı olur. Dolayısıyla bilgisayarın hızına etkisi büyüktür.</a:t>
            </a:r>
          </a:p>
          <a:p>
            <a:endParaRPr lang="tr-TR" dirty="0"/>
          </a:p>
        </p:txBody>
      </p:sp>
      <p:pic>
        <p:nvPicPr>
          <p:cNvPr id="15362" name="Picture 2" descr="http://www.blogatur.com/wp-content/uploads/2013/09/ram-sec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649" y="2564904"/>
            <a:ext cx="2913138" cy="23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Devre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Devr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v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Devre</Template>
  <TotalTime>32</TotalTime>
  <Words>787</Words>
  <Application>Microsoft Office PowerPoint</Application>
  <PresentationFormat>Ekran Gösterisi (4:3)</PresentationFormat>
  <Paragraphs>88</Paragraphs>
  <Slides>33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7" baseType="lpstr">
      <vt:lpstr>Arial</vt:lpstr>
      <vt:lpstr>Tw Cen MT</vt:lpstr>
      <vt:lpstr>Wingdings 3</vt:lpstr>
      <vt:lpstr>Devre</vt:lpstr>
      <vt:lpstr>BTY.5.1.5.  Bilgisayar sistemlerini çözümleyebilme</vt:lpstr>
      <vt:lpstr>DIŞINDA NE VAR İÇİNDE NE VAR?</vt:lpstr>
      <vt:lpstr>Donanım Nedir?</vt:lpstr>
      <vt:lpstr>BİLGİSAYAR DONANIMLARI</vt:lpstr>
      <vt:lpstr>DAHİLİ DONANIM BİRİMLERİ</vt:lpstr>
      <vt:lpstr>GÜÇ KAYNAĞI</vt:lpstr>
      <vt:lpstr>İŞLEMCİ</vt:lpstr>
      <vt:lpstr>SABİT DİSK</vt:lpstr>
      <vt:lpstr>BELLEK</vt:lpstr>
      <vt:lpstr>ANAKART</vt:lpstr>
      <vt:lpstr>EKRAN KARTI</vt:lpstr>
      <vt:lpstr>AĞ KARTI</vt:lpstr>
      <vt:lpstr>SOĞUTUCU FANLAR</vt:lpstr>
      <vt:lpstr>SES KARTI</vt:lpstr>
      <vt:lpstr>HARİCİ DONANIM BİRİMLERİ</vt:lpstr>
      <vt:lpstr>FARE</vt:lpstr>
      <vt:lpstr>KLAVYE</vt:lpstr>
      <vt:lpstr>EKRAN</vt:lpstr>
      <vt:lpstr>KASA</vt:lpstr>
      <vt:lpstr>YAZICI</vt:lpstr>
      <vt:lpstr>TARAYICI</vt:lpstr>
      <vt:lpstr>HOPARLÖR</vt:lpstr>
      <vt:lpstr>KULAKLIK</vt:lpstr>
      <vt:lpstr>WEB KAMERASI</vt:lpstr>
      <vt:lpstr>MİKROFON</vt:lpstr>
      <vt:lpstr>OYUN KUMANDALARI</vt:lpstr>
      <vt:lpstr>MODEM</vt:lpstr>
      <vt:lpstr>KESİNTİSİZ GÜÇ KAYNAĞI</vt:lpstr>
      <vt:lpstr>YAZILIM NEDİR?</vt:lpstr>
      <vt:lpstr>YAZILIM/DONANIM FARKI</vt:lpstr>
      <vt:lpstr>YAZILIM ÇEŞİTLERİ</vt:lpstr>
      <vt:lpstr>SİSTEM YAZILIMI</vt:lpstr>
      <vt:lpstr>Uygulama Yazılımı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5.1.2 - BİLGİSAYARIMDA GÖRDÜKLERİM, GÖRMEDİKLERİM</dc:title>
  <dc:creator>Efe</dc:creator>
  <cp:lastModifiedBy>User</cp:lastModifiedBy>
  <cp:revision>26</cp:revision>
  <dcterms:created xsi:type="dcterms:W3CDTF">2018-12-21T15:14:19Z</dcterms:created>
  <dcterms:modified xsi:type="dcterms:W3CDTF">2025-10-08T09:45:02Z</dcterms:modified>
</cp:coreProperties>
</file>