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66" r:id="rId4"/>
    <p:sldId id="267" r:id="rId5"/>
    <p:sldId id="259" r:id="rId6"/>
    <p:sldId id="268" r:id="rId7"/>
    <p:sldId id="269" r:id="rId8"/>
    <p:sldId id="260" r:id="rId9"/>
    <p:sldId id="270" r:id="rId10"/>
    <p:sldId id="261" r:id="rId11"/>
    <p:sldId id="262" r:id="rId12"/>
    <p:sldId id="271" r:id="rId13"/>
    <p:sldId id="272" r:id="rId14"/>
    <p:sldId id="263" r:id="rId15"/>
    <p:sldId id="26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75CEF-3028-4407-9089-22242ED89EC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D518E76-7178-486A-B5A2-920B72454419}">
      <dgm:prSet phldrT="[Metin]" custT="1"/>
      <dgm:spPr/>
      <dgm:t>
        <a:bodyPr/>
        <a:lstStyle/>
        <a:p>
          <a:r>
            <a:rPr lang="tr-TR" sz="2000" b="1" dirty="0" smtClean="0"/>
            <a:t>GÜVENLİK</a:t>
          </a:r>
          <a:endParaRPr lang="tr-TR" sz="2000" b="1" dirty="0"/>
        </a:p>
      </dgm:t>
    </dgm:pt>
    <dgm:pt modelId="{4A732CFD-CA84-45B6-B3D0-D7EFDBFD3FA8}" type="parTrans" cxnId="{742F5BB7-6102-4A3F-BE37-AAE277B71FE9}">
      <dgm:prSet/>
      <dgm:spPr/>
      <dgm:t>
        <a:bodyPr/>
        <a:lstStyle/>
        <a:p>
          <a:endParaRPr lang="tr-TR"/>
        </a:p>
      </dgm:t>
    </dgm:pt>
    <dgm:pt modelId="{3CFDD0EA-E060-46FC-878E-0FF31A1BCB39}" type="sibTrans" cxnId="{742F5BB7-6102-4A3F-BE37-AAE277B71FE9}">
      <dgm:prSet/>
      <dgm:spPr/>
      <dgm:t>
        <a:bodyPr/>
        <a:lstStyle/>
        <a:p>
          <a:endParaRPr lang="tr-TR"/>
        </a:p>
      </dgm:t>
    </dgm:pt>
    <dgm:pt modelId="{235EF389-F128-4D4B-B164-99774C118FF5}">
      <dgm:prSet phldrT="[Metin]" custT="1"/>
      <dgm:spPr>
        <a:solidFill>
          <a:srgbClr val="FF0000"/>
        </a:solidFill>
      </dgm:spPr>
      <dgm:t>
        <a:bodyPr/>
        <a:lstStyle/>
        <a:p>
          <a:r>
            <a:rPr lang="tr-TR" sz="1900" b="1" dirty="0" smtClean="0"/>
            <a:t>BÜTÜNLÜK</a:t>
          </a:r>
          <a:endParaRPr lang="tr-TR" sz="1900" b="1" dirty="0"/>
        </a:p>
      </dgm:t>
    </dgm:pt>
    <dgm:pt modelId="{F48DF89D-5047-40C4-9455-9BEA0BDD91CC}" type="parTrans" cxnId="{E87E8832-53DA-41FA-8976-2F9564FEE83E}">
      <dgm:prSet/>
      <dgm:spPr/>
      <dgm:t>
        <a:bodyPr/>
        <a:lstStyle/>
        <a:p>
          <a:endParaRPr lang="tr-TR"/>
        </a:p>
      </dgm:t>
    </dgm:pt>
    <dgm:pt modelId="{CDE83FD4-444D-46D7-9DBB-CCE821431402}" type="sibTrans" cxnId="{E87E8832-53DA-41FA-8976-2F9564FEE83E}">
      <dgm:prSet/>
      <dgm:spPr/>
      <dgm:t>
        <a:bodyPr/>
        <a:lstStyle/>
        <a:p>
          <a:endParaRPr lang="tr-TR"/>
        </a:p>
      </dgm:t>
    </dgm:pt>
    <dgm:pt modelId="{72446DFA-ABAC-43F8-B7C1-7C0322B244B5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500" b="1" dirty="0" smtClean="0"/>
            <a:t>ERİŞİLEBİLİRLİK</a:t>
          </a:r>
          <a:endParaRPr lang="tr-TR" sz="1500" b="1" dirty="0"/>
        </a:p>
      </dgm:t>
    </dgm:pt>
    <dgm:pt modelId="{5E1FD2DD-D9D8-45EE-BDBA-4F1B75B731ED}" type="parTrans" cxnId="{4BBC82AA-9D8D-418D-B0BD-9DA8F25ED4BE}">
      <dgm:prSet/>
      <dgm:spPr/>
      <dgm:t>
        <a:bodyPr/>
        <a:lstStyle/>
        <a:p>
          <a:endParaRPr lang="tr-TR"/>
        </a:p>
      </dgm:t>
    </dgm:pt>
    <dgm:pt modelId="{C6065571-89DE-4AAD-A0B9-395B90C3E553}" type="sibTrans" cxnId="{4BBC82AA-9D8D-418D-B0BD-9DA8F25ED4BE}">
      <dgm:prSet/>
      <dgm:spPr/>
      <dgm:t>
        <a:bodyPr/>
        <a:lstStyle/>
        <a:p>
          <a:endParaRPr lang="tr-TR"/>
        </a:p>
      </dgm:t>
    </dgm:pt>
    <dgm:pt modelId="{F288B678-9E3C-4313-AC16-A1B828AAEDD5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1600" b="1" dirty="0" smtClean="0"/>
            <a:t>GİZLİLİK</a:t>
          </a:r>
          <a:endParaRPr lang="tr-TR" sz="1600" b="1" dirty="0"/>
        </a:p>
      </dgm:t>
    </dgm:pt>
    <dgm:pt modelId="{232850B8-2E1E-4259-B715-D0F56A35571D}" type="parTrans" cxnId="{E62B1D3D-723C-4B1C-9E5D-65423E5A8A0A}">
      <dgm:prSet/>
      <dgm:spPr/>
      <dgm:t>
        <a:bodyPr/>
        <a:lstStyle/>
        <a:p>
          <a:endParaRPr lang="tr-TR"/>
        </a:p>
      </dgm:t>
    </dgm:pt>
    <dgm:pt modelId="{D8BF15F2-0B7B-48DE-8B2B-CF1498AAD6F0}" type="sibTrans" cxnId="{E62B1D3D-723C-4B1C-9E5D-65423E5A8A0A}">
      <dgm:prSet/>
      <dgm:spPr/>
      <dgm:t>
        <a:bodyPr/>
        <a:lstStyle/>
        <a:p>
          <a:endParaRPr lang="tr-TR"/>
        </a:p>
      </dgm:t>
    </dgm:pt>
    <dgm:pt modelId="{DBBFCC98-3BD4-4C10-AC9D-D93FC64BA588}" type="pres">
      <dgm:prSet presAssocID="{31175CEF-3028-4407-9089-22242ED89E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1B4FFC-CCFF-4E48-B8E5-1588B784AFF9}" type="pres">
      <dgm:prSet presAssocID="{AD518E76-7178-486A-B5A2-920B72454419}" presName="centerShape" presStyleLbl="node0" presStyleIdx="0" presStyleCnt="1" custScaleX="108047" custScaleY="111350"/>
      <dgm:spPr/>
      <dgm:t>
        <a:bodyPr/>
        <a:lstStyle/>
        <a:p>
          <a:endParaRPr lang="tr-TR"/>
        </a:p>
      </dgm:t>
    </dgm:pt>
    <dgm:pt modelId="{8CA4655F-6761-46FB-9F2B-DB0A67E7A2B4}" type="pres">
      <dgm:prSet presAssocID="{235EF389-F128-4D4B-B164-99774C118FF5}" presName="node" presStyleLbl="node1" presStyleIdx="0" presStyleCnt="3" custScaleX="148001" custScaleY="1242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478D83-44E2-47BE-8078-C16D399B1850}" type="pres">
      <dgm:prSet presAssocID="{235EF389-F128-4D4B-B164-99774C118FF5}" presName="dummy" presStyleCnt="0"/>
      <dgm:spPr/>
    </dgm:pt>
    <dgm:pt modelId="{0F923A38-31E0-40EE-9C7C-C74C647D3F03}" type="pres">
      <dgm:prSet presAssocID="{CDE83FD4-444D-46D7-9DBB-CCE821431402}" presName="sibTrans" presStyleLbl="sibTrans2D1" presStyleIdx="0" presStyleCnt="3"/>
      <dgm:spPr/>
      <dgm:t>
        <a:bodyPr/>
        <a:lstStyle/>
        <a:p>
          <a:endParaRPr lang="tr-TR"/>
        </a:p>
      </dgm:t>
    </dgm:pt>
    <dgm:pt modelId="{F2E3D306-6EAB-42F5-A4E4-20BB5975C3F9}" type="pres">
      <dgm:prSet presAssocID="{72446DFA-ABAC-43F8-B7C1-7C0322B244B5}" presName="node" presStyleLbl="node1" presStyleIdx="1" presStyleCnt="3" custScaleX="157185" custScaleY="1482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A725EE-3416-4D4A-968B-DD631B1A4FF0}" type="pres">
      <dgm:prSet presAssocID="{72446DFA-ABAC-43F8-B7C1-7C0322B244B5}" presName="dummy" presStyleCnt="0"/>
      <dgm:spPr/>
    </dgm:pt>
    <dgm:pt modelId="{91788C34-1423-4E05-8240-725ABAFAAF72}" type="pres">
      <dgm:prSet presAssocID="{C6065571-89DE-4AAD-A0B9-395B90C3E553}" presName="sibTrans" presStyleLbl="sibTrans2D1" presStyleIdx="1" presStyleCnt="3"/>
      <dgm:spPr/>
      <dgm:t>
        <a:bodyPr/>
        <a:lstStyle/>
        <a:p>
          <a:endParaRPr lang="tr-TR"/>
        </a:p>
      </dgm:t>
    </dgm:pt>
    <dgm:pt modelId="{A3420BA7-AACF-43CF-9392-45EBCDB53D86}" type="pres">
      <dgm:prSet presAssocID="{F288B678-9E3C-4313-AC16-A1B828AAEDD5}" presName="node" presStyleLbl="node1" presStyleIdx="2" presStyleCnt="3" custScaleX="135197" custScaleY="1391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972D3-96ED-4F60-BBA0-7AC5105F313C}" type="pres">
      <dgm:prSet presAssocID="{F288B678-9E3C-4313-AC16-A1B828AAEDD5}" presName="dummy" presStyleCnt="0"/>
      <dgm:spPr/>
    </dgm:pt>
    <dgm:pt modelId="{00F2A18B-5833-4D94-9E4C-C9AB31D03EB1}" type="pres">
      <dgm:prSet presAssocID="{D8BF15F2-0B7B-48DE-8B2B-CF1498AAD6F0}" presName="sibTrans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9FA86298-4E0B-4506-8E49-F1DE7B47CB93}" type="presOf" srcId="{31175CEF-3028-4407-9089-22242ED89EC5}" destId="{DBBFCC98-3BD4-4C10-AC9D-D93FC64BA588}" srcOrd="0" destOrd="0" presId="urn:microsoft.com/office/officeart/2005/8/layout/radial6"/>
    <dgm:cxn modelId="{EB346B82-5EF0-40BD-B8E7-7D70E00AA6BF}" type="presOf" srcId="{72446DFA-ABAC-43F8-B7C1-7C0322B244B5}" destId="{F2E3D306-6EAB-42F5-A4E4-20BB5975C3F9}" srcOrd="0" destOrd="0" presId="urn:microsoft.com/office/officeart/2005/8/layout/radial6"/>
    <dgm:cxn modelId="{E62B1D3D-723C-4B1C-9E5D-65423E5A8A0A}" srcId="{AD518E76-7178-486A-B5A2-920B72454419}" destId="{F288B678-9E3C-4313-AC16-A1B828AAEDD5}" srcOrd="2" destOrd="0" parTransId="{232850B8-2E1E-4259-B715-D0F56A35571D}" sibTransId="{D8BF15F2-0B7B-48DE-8B2B-CF1498AAD6F0}"/>
    <dgm:cxn modelId="{C81971BF-AA8A-47D4-987E-D7C7219296EF}" type="presOf" srcId="{235EF389-F128-4D4B-B164-99774C118FF5}" destId="{8CA4655F-6761-46FB-9F2B-DB0A67E7A2B4}" srcOrd="0" destOrd="0" presId="urn:microsoft.com/office/officeart/2005/8/layout/radial6"/>
    <dgm:cxn modelId="{7FD0034D-5177-4848-B4C2-F13DC34993A9}" type="presOf" srcId="{CDE83FD4-444D-46D7-9DBB-CCE821431402}" destId="{0F923A38-31E0-40EE-9C7C-C74C647D3F03}" srcOrd="0" destOrd="0" presId="urn:microsoft.com/office/officeart/2005/8/layout/radial6"/>
    <dgm:cxn modelId="{E87E8832-53DA-41FA-8976-2F9564FEE83E}" srcId="{AD518E76-7178-486A-B5A2-920B72454419}" destId="{235EF389-F128-4D4B-B164-99774C118FF5}" srcOrd="0" destOrd="0" parTransId="{F48DF89D-5047-40C4-9455-9BEA0BDD91CC}" sibTransId="{CDE83FD4-444D-46D7-9DBB-CCE821431402}"/>
    <dgm:cxn modelId="{4BBC82AA-9D8D-418D-B0BD-9DA8F25ED4BE}" srcId="{AD518E76-7178-486A-B5A2-920B72454419}" destId="{72446DFA-ABAC-43F8-B7C1-7C0322B244B5}" srcOrd="1" destOrd="0" parTransId="{5E1FD2DD-D9D8-45EE-BDBA-4F1B75B731ED}" sibTransId="{C6065571-89DE-4AAD-A0B9-395B90C3E553}"/>
    <dgm:cxn modelId="{BA6AD17E-10F5-4983-B054-8C7D3655F7E9}" type="presOf" srcId="{AD518E76-7178-486A-B5A2-920B72454419}" destId="{481B4FFC-CCFF-4E48-B8E5-1588B784AFF9}" srcOrd="0" destOrd="0" presId="urn:microsoft.com/office/officeart/2005/8/layout/radial6"/>
    <dgm:cxn modelId="{F927889D-B6E9-4870-91EF-3DF77CA93A5A}" type="presOf" srcId="{C6065571-89DE-4AAD-A0B9-395B90C3E553}" destId="{91788C34-1423-4E05-8240-725ABAFAAF72}" srcOrd="0" destOrd="0" presId="urn:microsoft.com/office/officeart/2005/8/layout/radial6"/>
    <dgm:cxn modelId="{5D8B860E-6325-4E1B-96A7-C8F9ED989C77}" type="presOf" srcId="{D8BF15F2-0B7B-48DE-8B2B-CF1498AAD6F0}" destId="{00F2A18B-5833-4D94-9E4C-C9AB31D03EB1}" srcOrd="0" destOrd="0" presId="urn:microsoft.com/office/officeart/2005/8/layout/radial6"/>
    <dgm:cxn modelId="{742F5BB7-6102-4A3F-BE37-AAE277B71FE9}" srcId="{31175CEF-3028-4407-9089-22242ED89EC5}" destId="{AD518E76-7178-486A-B5A2-920B72454419}" srcOrd="0" destOrd="0" parTransId="{4A732CFD-CA84-45B6-B3D0-D7EFDBFD3FA8}" sibTransId="{3CFDD0EA-E060-46FC-878E-0FF31A1BCB39}"/>
    <dgm:cxn modelId="{CCF39356-202A-4F6E-8D51-5FED1AE4417F}" type="presOf" srcId="{F288B678-9E3C-4313-AC16-A1B828AAEDD5}" destId="{A3420BA7-AACF-43CF-9392-45EBCDB53D86}" srcOrd="0" destOrd="0" presId="urn:microsoft.com/office/officeart/2005/8/layout/radial6"/>
    <dgm:cxn modelId="{B5CEA3C3-B609-4C6C-91A1-E39A57570817}" type="presParOf" srcId="{DBBFCC98-3BD4-4C10-AC9D-D93FC64BA588}" destId="{481B4FFC-CCFF-4E48-B8E5-1588B784AFF9}" srcOrd="0" destOrd="0" presId="urn:microsoft.com/office/officeart/2005/8/layout/radial6"/>
    <dgm:cxn modelId="{7301729B-29A5-46DF-ABAC-4A32BA4BF68A}" type="presParOf" srcId="{DBBFCC98-3BD4-4C10-AC9D-D93FC64BA588}" destId="{8CA4655F-6761-46FB-9F2B-DB0A67E7A2B4}" srcOrd="1" destOrd="0" presId="urn:microsoft.com/office/officeart/2005/8/layout/radial6"/>
    <dgm:cxn modelId="{3095655D-8D8D-4261-92B6-CB58F8BF00C3}" type="presParOf" srcId="{DBBFCC98-3BD4-4C10-AC9D-D93FC64BA588}" destId="{A5478D83-44E2-47BE-8078-C16D399B1850}" srcOrd="2" destOrd="0" presId="urn:microsoft.com/office/officeart/2005/8/layout/radial6"/>
    <dgm:cxn modelId="{659848EC-F68D-429D-AF56-21544FF20BA2}" type="presParOf" srcId="{DBBFCC98-3BD4-4C10-AC9D-D93FC64BA588}" destId="{0F923A38-31E0-40EE-9C7C-C74C647D3F03}" srcOrd="3" destOrd="0" presId="urn:microsoft.com/office/officeart/2005/8/layout/radial6"/>
    <dgm:cxn modelId="{B42CD5A0-D482-4EDE-8D95-857042821F01}" type="presParOf" srcId="{DBBFCC98-3BD4-4C10-AC9D-D93FC64BA588}" destId="{F2E3D306-6EAB-42F5-A4E4-20BB5975C3F9}" srcOrd="4" destOrd="0" presId="urn:microsoft.com/office/officeart/2005/8/layout/radial6"/>
    <dgm:cxn modelId="{23E34A23-DF2E-416D-BA1A-EA9BE4544F42}" type="presParOf" srcId="{DBBFCC98-3BD4-4C10-AC9D-D93FC64BA588}" destId="{37A725EE-3416-4D4A-968B-DD631B1A4FF0}" srcOrd="5" destOrd="0" presId="urn:microsoft.com/office/officeart/2005/8/layout/radial6"/>
    <dgm:cxn modelId="{BC2F2A49-7982-4CA3-A9F7-5EC82EA9F45B}" type="presParOf" srcId="{DBBFCC98-3BD4-4C10-AC9D-D93FC64BA588}" destId="{91788C34-1423-4E05-8240-725ABAFAAF72}" srcOrd="6" destOrd="0" presId="urn:microsoft.com/office/officeart/2005/8/layout/radial6"/>
    <dgm:cxn modelId="{BD328CBB-14ED-4801-B3DD-6C05B7D7633A}" type="presParOf" srcId="{DBBFCC98-3BD4-4C10-AC9D-D93FC64BA588}" destId="{A3420BA7-AACF-43CF-9392-45EBCDB53D86}" srcOrd="7" destOrd="0" presId="urn:microsoft.com/office/officeart/2005/8/layout/radial6"/>
    <dgm:cxn modelId="{30AFF863-E7F4-4BAA-9C83-B6F6DD36481A}" type="presParOf" srcId="{DBBFCC98-3BD4-4C10-AC9D-D93FC64BA588}" destId="{7A4972D3-96ED-4F60-BBA0-7AC5105F313C}" srcOrd="8" destOrd="0" presId="urn:microsoft.com/office/officeart/2005/8/layout/radial6"/>
    <dgm:cxn modelId="{B6A9BAE7-C7EB-40E2-AA8B-843C3E96C151}" type="presParOf" srcId="{DBBFCC98-3BD4-4C10-AC9D-D93FC64BA588}" destId="{00F2A18B-5833-4D94-9E4C-C9AB31D03EB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A18B-5833-4D94-9E4C-C9AB31D03EB1}">
      <dsp:nvSpPr>
        <dsp:cNvPr id="0" name=""/>
        <dsp:cNvSpPr/>
      </dsp:nvSpPr>
      <dsp:spPr>
        <a:xfrm>
          <a:off x="1523489" y="633066"/>
          <a:ext cx="3733570" cy="3733570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88C34-1423-4E05-8240-725ABAFAAF72}">
      <dsp:nvSpPr>
        <dsp:cNvPr id="0" name=""/>
        <dsp:cNvSpPr/>
      </dsp:nvSpPr>
      <dsp:spPr>
        <a:xfrm>
          <a:off x="1523489" y="633066"/>
          <a:ext cx="3733570" cy="3733570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23A38-31E0-40EE-9C7C-C74C647D3F03}">
      <dsp:nvSpPr>
        <dsp:cNvPr id="0" name=""/>
        <dsp:cNvSpPr/>
      </dsp:nvSpPr>
      <dsp:spPr>
        <a:xfrm>
          <a:off x="1523489" y="633066"/>
          <a:ext cx="3733570" cy="3733570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B4FFC-CCFF-4E48-B8E5-1588B784AFF9}">
      <dsp:nvSpPr>
        <dsp:cNvPr id="0" name=""/>
        <dsp:cNvSpPr/>
      </dsp:nvSpPr>
      <dsp:spPr>
        <a:xfrm>
          <a:off x="2462115" y="1543318"/>
          <a:ext cx="1856318" cy="1913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GÜVENLİK</a:t>
          </a:r>
          <a:endParaRPr lang="tr-TR" sz="2000" b="1" kern="1200" dirty="0"/>
        </a:p>
      </dsp:txBody>
      <dsp:txXfrm>
        <a:off x="2733966" y="1823480"/>
        <a:ext cx="1312616" cy="1352742"/>
      </dsp:txXfrm>
    </dsp:sp>
    <dsp:sp modelId="{8CA4655F-6761-46FB-9F2B-DB0A67E7A2B4}">
      <dsp:nvSpPr>
        <dsp:cNvPr id="0" name=""/>
        <dsp:cNvSpPr/>
      </dsp:nvSpPr>
      <dsp:spPr>
        <a:xfrm>
          <a:off x="2500310" y="-70998"/>
          <a:ext cx="1779928" cy="1494720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BÜTÜNLÜK</a:t>
          </a:r>
          <a:endParaRPr lang="tr-TR" sz="1900" b="1" kern="1200" dirty="0"/>
        </a:p>
      </dsp:txBody>
      <dsp:txXfrm>
        <a:off x="2760974" y="147899"/>
        <a:ext cx="1258600" cy="1056926"/>
      </dsp:txXfrm>
    </dsp:sp>
    <dsp:sp modelId="{F2E3D306-6EAB-42F5-A4E4-20BB5975C3F9}">
      <dsp:nvSpPr>
        <dsp:cNvPr id="0" name=""/>
        <dsp:cNvSpPr/>
      </dsp:nvSpPr>
      <dsp:spPr>
        <a:xfrm>
          <a:off x="4024273" y="2520279"/>
          <a:ext cx="1890379" cy="1782634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ERİŞİLEBİLİRLİK</a:t>
          </a:r>
          <a:endParaRPr lang="tr-TR" sz="1500" b="1" kern="1200" dirty="0"/>
        </a:p>
      </dsp:txBody>
      <dsp:txXfrm>
        <a:off x="4301113" y="2781340"/>
        <a:ext cx="1336699" cy="1260512"/>
      </dsp:txXfrm>
    </dsp:sp>
    <dsp:sp modelId="{A3420BA7-AACF-43CF-9392-45EBCDB53D86}">
      <dsp:nvSpPr>
        <dsp:cNvPr id="0" name=""/>
        <dsp:cNvSpPr/>
      </dsp:nvSpPr>
      <dsp:spPr>
        <a:xfrm>
          <a:off x="998115" y="2574723"/>
          <a:ext cx="1625941" cy="1673746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GİZLİLİK</a:t>
          </a:r>
          <a:endParaRPr lang="tr-TR" sz="1600" b="1" kern="1200" dirty="0"/>
        </a:p>
      </dsp:txBody>
      <dsp:txXfrm>
        <a:off x="1236229" y="2819837"/>
        <a:ext cx="1149713" cy="118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BAF0D-2D0C-4107-98B6-F227C5DE876E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30FD-E77A-4817-B932-D7B3B318C4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87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30FD-E77A-4817-B932-D7B3B318C4F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80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0E69E80-3E51-4647-A8CF-8100FFEDB79D}" type="datetime1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24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10911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61917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97063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74463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20146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54848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81087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9579-4C5F-4F2B-A5F7-74C2D36B6C50}" type="datetime1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58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0C85FF6A-A15E-4F9D-8FDE-18049A44E716}" type="datetime1">
              <a:rPr lang="tr-TR" smtClean="0"/>
              <a:t>25.10.2025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78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5D0F-38F2-43CE-B8EC-0DB48D6D8CF0}" type="datetime1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45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4B4-32A6-4231-AAF2-2C44868EF912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66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9077-7161-46E6-BAA8-1AE5D7A1D817}" type="datetime1">
              <a:rPr lang="tr-TR" smtClean="0"/>
              <a:t>25.10.2025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4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C45-D488-466C-841B-408B99A27FE3}" type="datetime1">
              <a:rPr lang="tr-TR" smtClean="0"/>
              <a:t>25.10.2025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15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A1F6-2194-4A1B-B75E-B80CDB41F3EB}" type="datetime1">
              <a:rPr lang="tr-TR" smtClean="0"/>
              <a:t>25.10.2025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65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D7F8-EF96-415C-933A-BFC2A65A7CF8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28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DD3D-4418-4E4E-99C0-269C85C7251A}" type="datetime1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61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2EF3-E897-44AA-B040-6F27EAAA47AF}" type="datetime1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https://btveyazilimdersi.blogspot.com/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13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35696" y="2348880"/>
            <a:ext cx="6593681" cy="2387600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latin typeface="Candara" panose="020E0502030303020204" pitchFamily="34" charset="0"/>
              </a:rPr>
              <a:t>6.1.8 Bilgim Değerli ve Önemli</a:t>
            </a:r>
            <a:br>
              <a:rPr lang="tr-TR" b="1" dirty="0" smtClean="0">
                <a:latin typeface="Candara" panose="020E0502030303020204" pitchFamily="34" charset="0"/>
              </a:rPr>
            </a:br>
            <a:r>
              <a:rPr lang="tr-TR" b="1" dirty="0" smtClean="0">
                <a:latin typeface="Candara" panose="020E0502030303020204" pitchFamily="34" charset="0"/>
              </a:rPr>
              <a:t/>
            </a:r>
            <a:br>
              <a:rPr lang="tr-TR" b="1" dirty="0" smtClean="0">
                <a:latin typeface="Candara" panose="020E0502030303020204" pitchFamily="34" charset="0"/>
              </a:rPr>
            </a:br>
            <a:r>
              <a:rPr lang="tr-TR" b="1" dirty="0" smtClean="0">
                <a:latin typeface="Candara" panose="020E0502030303020204" pitchFamily="34" charset="0"/>
              </a:rPr>
              <a:t>6.1.8 – Bilgi Güvenliği</a:t>
            </a:r>
            <a:endParaRPr lang="tr-TR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1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andara" panose="020E0502030303020204" pitchFamily="34" charset="0"/>
              </a:rPr>
              <a:t>BİLGİLERİ GÜVENDE</a:t>
            </a:r>
            <a:r>
              <a:rPr lang="tr-TR" b="1" dirty="0">
                <a:latin typeface="Candara" panose="020E0502030303020204" pitchFamily="34" charset="0"/>
              </a:rPr>
              <a:t/>
            </a:r>
            <a:br>
              <a:rPr lang="tr-TR" b="1" dirty="0">
                <a:latin typeface="Candara" panose="020E0502030303020204" pitchFamily="34" charset="0"/>
              </a:rPr>
            </a:br>
            <a:r>
              <a:rPr lang="tr-TR" b="1" dirty="0">
                <a:latin typeface="Candara" panose="020E0502030303020204" pitchFamily="34" charset="0"/>
              </a:rPr>
              <a:t>TUTMAK </a:t>
            </a:r>
            <a:r>
              <a:rPr lang="tr-TR" b="1" dirty="0" smtClean="0">
                <a:latin typeface="Candara" panose="020E0502030303020204" pitchFamily="34" charset="0"/>
              </a:rPr>
              <a:t>İÇİN ÖNLEMLER</a:t>
            </a:r>
            <a:endParaRPr lang="tr-TR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6060" y="2024138"/>
            <a:ext cx="4248472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/>
              <a:t>Güvenlik yazılımları</a:t>
            </a:r>
            <a:r>
              <a:rPr lang="tr-TR" sz="3200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/>
              <a:t>Yedek alma.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/>
              <a:t>Verileri şifreleme.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/>
              <a:t>Oturumu kapatma.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/>
              <a:t>Kullanıcı oluşturma.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/>
              <a:t>Parola ile giriş.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61247"/>
            <a:ext cx="1916189" cy="92762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05" y="2321472"/>
            <a:ext cx="2004681" cy="106890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58" y="4726023"/>
            <a:ext cx="227339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Candara" panose="020E0502030303020204" pitchFamily="34" charset="0"/>
              </a:rPr>
              <a:t>Gizli Mesaj Nasıl Göndeririz?</a:t>
            </a:r>
            <a:endParaRPr lang="tr-TR" sz="40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03648" y="1916832"/>
            <a:ext cx="42484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Yetkisiz </a:t>
            </a:r>
            <a:r>
              <a:rPr lang="tr-TR" dirty="0" smtClean="0"/>
              <a:t>kullanıcıların  verilerimize </a:t>
            </a:r>
            <a:r>
              <a:rPr lang="tr-TR" dirty="0"/>
              <a:t>ulaşmasını</a:t>
            </a:r>
          </a:p>
          <a:p>
            <a:pPr marL="0" indent="0">
              <a:buNone/>
            </a:pPr>
            <a:r>
              <a:rPr lang="tr-TR" dirty="0"/>
              <a:t>engellemek gerekir.</a:t>
            </a:r>
          </a:p>
          <a:p>
            <a:pPr marL="0" indent="0">
              <a:buNone/>
            </a:pPr>
            <a:r>
              <a:rPr lang="tr-TR" b="1" dirty="0"/>
              <a:t>Örneğin, </a:t>
            </a:r>
            <a:r>
              <a:rPr lang="tr-TR" dirty="0"/>
              <a:t>bir arkadaşımıza veya bir </a:t>
            </a:r>
            <a:r>
              <a:rPr lang="tr-TR" dirty="0" smtClean="0"/>
              <a:t>kuruma önemli </a:t>
            </a:r>
            <a:r>
              <a:rPr lang="tr-TR" dirty="0"/>
              <a:t>ve gizli bir mesaj göndermemiz gerekiyor.</a:t>
            </a:r>
          </a:p>
          <a:p>
            <a:pPr marL="0" indent="0">
              <a:buNone/>
            </a:pPr>
            <a:r>
              <a:rPr lang="tr-TR" dirty="0"/>
              <a:t>Bu mesajın başkaları tarafından </a:t>
            </a:r>
            <a:r>
              <a:rPr lang="tr-TR" dirty="0" smtClean="0"/>
              <a:t>görülebilme ihtimaline </a:t>
            </a:r>
            <a:r>
              <a:rPr lang="tr-TR" dirty="0"/>
              <a:t>karşı nasıl bir önlem alabiliriz?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64904"/>
            <a:ext cx="270527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Veri Şifreleme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928317"/>
            <a:ext cx="42484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/>
              <a:t>Verilerimizi gönderirken bazı </a:t>
            </a:r>
            <a:r>
              <a:rPr lang="tr-TR" sz="2600" dirty="0" smtClean="0"/>
              <a:t>işlemlerden geçirerek </a:t>
            </a:r>
            <a:r>
              <a:rPr lang="tr-TR" sz="2600" dirty="0"/>
              <a:t>gizliliğini sağlayabiliriz. </a:t>
            </a:r>
            <a:r>
              <a:rPr lang="tr-TR" sz="2600" dirty="0" smtClean="0"/>
              <a:t>Böylece mesaj </a:t>
            </a:r>
            <a:r>
              <a:rPr lang="tr-TR" sz="2600" dirty="0"/>
              <a:t>doğru kişiye ulaştığında, gelen mesajı </a:t>
            </a:r>
            <a:r>
              <a:rPr lang="tr-TR" sz="2600" dirty="0" smtClean="0"/>
              <a:t>bazı işlemlerden </a:t>
            </a:r>
            <a:r>
              <a:rPr lang="tr-TR" sz="2600" dirty="0"/>
              <a:t>geçirerek doğru mesaja ulaşabilir. </a:t>
            </a:r>
            <a:r>
              <a:rPr lang="tr-TR" sz="2600" dirty="0" smtClean="0"/>
              <a:t>Bu yöntem </a:t>
            </a:r>
            <a:r>
              <a:rPr lang="tr-TR" sz="2600" dirty="0"/>
              <a:t>bilgisayarlarda önceden kullanılan </a:t>
            </a:r>
            <a:r>
              <a:rPr lang="tr-TR" sz="2600" dirty="0" smtClean="0"/>
              <a:t>bir yöntemdir</a:t>
            </a:r>
            <a:r>
              <a:rPr lang="tr-TR" sz="26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451237" cy="34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29499" cy="108229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Sezar Şifresi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87903"/>
            <a:ext cx="396044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En eski bilgi gizleme yöntemlerinden biri ‘Sezar</a:t>
            </a:r>
          </a:p>
          <a:p>
            <a:pPr marL="0" indent="0">
              <a:buNone/>
            </a:pPr>
            <a:r>
              <a:rPr lang="tr-TR" b="1" dirty="0"/>
              <a:t>şifresi’ olarak bilinen harf kaydırma yöntemidir.</a:t>
            </a:r>
          </a:p>
          <a:p>
            <a:pPr marL="0" indent="0">
              <a:buNone/>
            </a:pPr>
            <a:r>
              <a:rPr lang="tr-TR" b="1" dirty="0"/>
              <a:t>Örnekteki tabloda ilk harf sırası normal alfabenin</a:t>
            </a:r>
          </a:p>
          <a:p>
            <a:pPr marL="0" indent="0">
              <a:buNone/>
            </a:pPr>
            <a:r>
              <a:rPr lang="tr-TR" b="1" dirty="0"/>
              <a:t>harf sıralaması, ikinci harf sırası ise üç sıra harf</a:t>
            </a:r>
          </a:p>
          <a:p>
            <a:pPr marL="0" indent="0">
              <a:buNone/>
            </a:pPr>
            <a:r>
              <a:rPr lang="tr-TR" b="1" dirty="0"/>
              <a:t>kaydırarak elde edilen harf sıralamasıdır.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4644008" cy="37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val="8892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29499" cy="147857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Candara" panose="020E0502030303020204" pitchFamily="34" charset="0"/>
              </a:rPr>
              <a:t>İnternet Sayfalarına Dikkat</a:t>
            </a:r>
            <a:endParaRPr lang="tr-TR" sz="4000" b="1" dirty="0">
              <a:latin typeface="Candara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11560" y="177281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latin typeface="Candara" panose="020E0502030303020204" pitchFamily="34" charset="0"/>
              </a:rPr>
              <a:t>İnternet’te kullandığımız sitelerde güvenli </a:t>
            </a:r>
            <a:r>
              <a:rPr lang="tr-TR" sz="2400" b="1" i="1" dirty="0" smtClean="0">
                <a:latin typeface="Candara" panose="020E0502030303020204" pitchFamily="34" charset="0"/>
              </a:rPr>
              <a:t>bir şekilde </a:t>
            </a:r>
            <a:r>
              <a:rPr lang="tr-TR" sz="2400" b="1" i="1" dirty="0">
                <a:latin typeface="Candara" panose="020E0502030303020204" pitchFamily="34" charset="0"/>
              </a:rPr>
              <a:t>bağlantı kurduğumuzu </a:t>
            </a:r>
            <a:r>
              <a:rPr lang="tr-TR" sz="2400" b="1" i="1" dirty="0" smtClean="0">
                <a:latin typeface="Candara" panose="020E0502030303020204" pitchFamily="34" charset="0"/>
              </a:rPr>
              <a:t>anlamanın yollarından </a:t>
            </a:r>
            <a:r>
              <a:rPr lang="tr-TR" sz="2400" b="1" i="1" dirty="0">
                <a:latin typeface="Candara" panose="020E0502030303020204" pitchFamily="34" charset="0"/>
              </a:rPr>
              <a:t>biri adres çubuğuna bakmaktır. </a:t>
            </a:r>
            <a:r>
              <a:rPr lang="tr-TR" sz="2400" b="1" i="1" dirty="0" smtClean="0">
                <a:latin typeface="Candara" panose="020E0502030303020204" pitchFamily="34" charset="0"/>
              </a:rPr>
              <a:t>Eğer </a:t>
            </a:r>
            <a:r>
              <a:rPr lang="tr-TR" sz="24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HTTPS</a:t>
            </a:r>
            <a:r>
              <a:rPr lang="tr-TR" sz="2400" b="1" i="1" dirty="0" smtClean="0">
                <a:latin typeface="Candara" panose="020E0502030303020204" pitchFamily="34" charset="0"/>
              </a:rPr>
              <a:t> </a:t>
            </a:r>
            <a:r>
              <a:rPr lang="tr-TR" sz="2400" b="1" i="1" dirty="0">
                <a:latin typeface="Candara" panose="020E0502030303020204" pitchFamily="34" charset="0"/>
              </a:rPr>
              <a:t>ile başlayan bir adres ise bu </a:t>
            </a:r>
            <a:r>
              <a:rPr lang="tr-TR" sz="2400" b="1" i="1" dirty="0" smtClean="0">
                <a:latin typeface="Candara" panose="020E0502030303020204" pitchFamily="34" charset="0"/>
              </a:rPr>
              <a:t>bağlantı güvenlik </a:t>
            </a:r>
            <a:r>
              <a:rPr lang="tr-TR" sz="2400" b="1" i="1" dirty="0">
                <a:latin typeface="Candara" panose="020E0502030303020204" pitchFamily="34" charset="0"/>
              </a:rPr>
              <a:t>sertifikası kullanıyor demektir.</a:t>
            </a:r>
          </a:p>
          <a:p>
            <a:r>
              <a:rPr lang="tr-TR" sz="2400" b="1" i="1" dirty="0">
                <a:latin typeface="Candara" panose="020E0502030303020204" pitchFamily="34" charset="0"/>
              </a:rPr>
              <a:t>Özellikle bankalar internet üzerinden bu </a:t>
            </a:r>
            <a:r>
              <a:rPr lang="tr-TR" sz="2400" b="1" i="1" dirty="0" smtClean="0">
                <a:latin typeface="Candara" panose="020E0502030303020204" pitchFamily="34" charset="0"/>
              </a:rPr>
              <a:t>şekilde hizmet </a:t>
            </a:r>
            <a:r>
              <a:rPr lang="tr-TR" sz="2400" b="1" i="1" dirty="0">
                <a:latin typeface="Candara" panose="020E0502030303020204" pitchFamily="34" charset="0"/>
              </a:rPr>
              <a:t>sunar. Güvenlik sertifikası </a:t>
            </a:r>
            <a:r>
              <a:rPr lang="tr-TR" sz="2400" b="1" i="1" dirty="0" smtClean="0">
                <a:latin typeface="Candara" panose="020E0502030303020204" pitchFamily="34" charset="0"/>
              </a:rPr>
              <a:t>kullandıklarını ve </a:t>
            </a:r>
            <a:r>
              <a:rPr lang="tr-TR" sz="2400" b="1" i="1" dirty="0">
                <a:latin typeface="Candara" panose="020E0502030303020204" pitchFamily="34" charset="0"/>
              </a:rPr>
              <a:t>verilerin şifrelenip gönderildiğini </a:t>
            </a:r>
            <a:r>
              <a:rPr lang="tr-TR" sz="2400" b="1" i="1" dirty="0" smtClean="0">
                <a:latin typeface="Candara" panose="020E0502030303020204" pitchFamily="34" charset="0"/>
              </a:rPr>
              <a:t>anlamamızı sağlar</a:t>
            </a:r>
            <a:r>
              <a:rPr lang="tr-TR" sz="2400" b="1" i="1" dirty="0">
                <a:latin typeface="Candara" panose="020E0502030303020204" pitchFamily="34" charset="0"/>
              </a:rPr>
              <a:t>.</a:t>
            </a:r>
            <a:endParaRPr lang="tr-TR" sz="2400" b="1" dirty="0">
              <a:latin typeface="Candara" panose="020E0502030303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57" y="2420888"/>
            <a:ext cx="3809524" cy="22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Gizlilik ve Güvenlik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48643" y="2097088"/>
            <a:ext cx="4248472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200" dirty="0" smtClean="0"/>
              <a:t>Önemli bilgilerimizin basına </a:t>
            </a:r>
            <a:r>
              <a:rPr lang="tr-TR" sz="3200" dirty="0"/>
              <a:t>neler gelebilir</a:t>
            </a:r>
            <a:r>
              <a:rPr lang="tr-TR" sz="3200" dirty="0" smtClean="0"/>
              <a:t>?</a:t>
            </a:r>
          </a:p>
          <a:p>
            <a:pPr marL="0" indent="0">
              <a:buNone/>
            </a:pPr>
            <a:endParaRPr lang="tr-TR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Önemli </a:t>
            </a:r>
            <a:r>
              <a:rPr lang="tr-TR" sz="3200" dirty="0" smtClean="0"/>
              <a:t>bilgilerimizi nasıl </a:t>
            </a:r>
            <a:r>
              <a:rPr lang="tr-TR" sz="3200" dirty="0"/>
              <a:t>koruyoruz?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15" y="2564904"/>
            <a:ext cx="3293247" cy="2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andara" panose="020E0502030303020204" pitchFamily="34" charset="0"/>
              </a:rPr>
              <a:t>BİLGİ GÜVENLİĞİNİ NELER </a:t>
            </a:r>
            <a:r>
              <a:rPr lang="tr-TR" b="1" dirty="0">
                <a:latin typeface="Candara" panose="020E0502030303020204" pitchFamily="34" charset="0"/>
              </a:rPr>
              <a:t>TEHDİT</a:t>
            </a:r>
            <a:br>
              <a:rPr lang="tr-TR" b="1" dirty="0">
                <a:latin typeface="Candara" panose="020E0502030303020204" pitchFamily="34" charset="0"/>
              </a:rPr>
            </a:br>
            <a:r>
              <a:rPr lang="tr-TR" b="1" dirty="0">
                <a:latin typeface="Candara" panose="020E0502030303020204" pitchFamily="34" charset="0"/>
              </a:rPr>
              <a:t>EDER?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4248472" cy="468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Bilgilerin yazılması, okunması </a:t>
            </a:r>
            <a:r>
              <a:rPr lang="tr-TR" sz="2800" dirty="0" smtClean="0"/>
              <a:t>veya taşınması </a:t>
            </a:r>
            <a:r>
              <a:rPr lang="tr-TR" sz="2800" dirty="0"/>
              <a:t>esnasında bozulmalar.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Fiziksel zararlar.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Yok edilme.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İstenmeyen </a:t>
            </a:r>
            <a:r>
              <a:rPr lang="tr-TR" sz="2800" dirty="0" smtClean="0"/>
              <a:t>kişilerin erişebilmesi</a:t>
            </a:r>
            <a:r>
              <a:rPr lang="tr-TR" sz="2800" dirty="0"/>
              <a:t>. (</a:t>
            </a:r>
            <a:r>
              <a:rPr lang="tr-TR" sz="2800" dirty="0" err="1"/>
              <a:t>Hack</a:t>
            </a:r>
            <a:r>
              <a:rPr lang="tr-TR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Kaybolma.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Silinme.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240360" cy="28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Candara" panose="020E0502030303020204" pitchFamily="34" charset="0"/>
              </a:rPr>
              <a:t>BİLGİ GÜVENLİĞİ DENİLDİĞİNDE AKLA GELENLER</a:t>
            </a:r>
            <a:endParaRPr lang="tr-TR" sz="4000" b="1" dirty="0">
              <a:latin typeface="Candara" panose="020E050203030302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57397183"/>
              </p:ext>
            </p:extLst>
          </p:nvPr>
        </p:nvGraphicFramePr>
        <p:xfrm>
          <a:off x="1114425" y="2115994"/>
          <a:ext cx="69127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6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GİZLİLİK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16832"/>
            <a:ext cx="42484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Önemli </a:t>
            </a:r>
            <a:r>
              <a:rPr lang="tr-TR" dirty="0"/>
              <a:t>bilgilerin </a:t>
            </a:r>
            <a:r>
              <a:rPr lang="tr-TR" dirty="0" smtClean="0"/>
              <a:t>yetkisiz kişilerin </a:t>
            </a:r>
            <a:r>
              <a:rPr lang="tr-TR" dirty="0"/>
              <a:t>eline geçmemesi</a:t>
            </a:r>
          </a:p>
          <a:p>
            <a:pPr marL="0" indent="0">
              <a:buNone/>
            </a:pPr>
            <a:r>
              <a:rPr lang="tr-TR" dirty="0"/>
              <a:t>bilgi güvenliğini ifade eder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/>
              <a:t>Örneğin, </a:t>
            </a:r>
            <a:r>
              <a:rPr lang="tr-TR" dirty="0"/>
              <a:t>bir şirketin veya bir kurumun </a:t>
            </a:r>
            <a:r>
              <a:rPr lang="tr-TR" dirty="0" smtClean="0"/>
              <a:t>bazı belgelerine </a:t>
            </a:r>
            <a:r>
              <a:rPr lang="tr-TR" dirty="0"/>
              <a:t>sadece yetkili kişiler erişebilir. </a:t>
            </a:r>
            <a:r>
              <a:rPr lang="tr-TR" dirty="0" smtClean="0"/>
              <a:t>Bu tür </a:t>
            </a:r>
            <a:r>
              <a:rPr lang="tr-TR" dirty="0"/>
              <a:t>erişim kısıtlamaları bilgi gizliliği </a:t>
            </a:r>
            <a:r>
              <a:rPr lang="tr-TR" dirty="0" smtClean="0"/>
              <a:t>açısından önemlidir</a:t>
            </a:r>
            <a:r>
              <a:rPr lang="tr-TR" dirty="0"/>
              <a:t>.</a:t>
            </a:r>
            <a:endParaRPr lang="tr-TR" b="1" dirty="0" smtClean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28" y="2348880"/>
            <a:ext cx="3353544" cy="3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ERİŞİLEBİLİRLİK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988840"/>
            <a:ext cx="4248472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Bilginin ihtiyaç </a:t>
            </a:r>
            <a:r>
              <a:rPr lang="tr-TR" dirty="0" smtClean="0"/>
              <a:t>duyulduğu zaman </a:t>
            </a:r>
            <a:r>
              <a:rPr lang="tr-TR" dirty="0"/>
              <a:t>erişilebilir </a:t>
            </a:r>
            <a:r>
              <a:rPr lang="tr-TR" dirty="0" smtClean="0"/>
              <a:t>olmasıdır. Gerekli </a:t>
            </a:r>
            <a:r>
              <a:rPr lang="tr-TR" dirty="0"/>
              <a:t>olan her durumda bilginin erişilebilir</a:t>
            </a:r>
          </a:p>
          <a:p>
            <a:pPr marL="0" indent="0">
              <a:buNone/>
            </a:pPr>
            <a:r>
              <a:rPr lang="tr-TR" dirty="0"/>
              <a:t>olmasıdır. 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Örneğin</a:t>
            </a:r>
            <a:r>
              <a:rPr lang="tr-TR" b="1" dirty="0"/>
              <a:t>; </a:t>
            </a:r>
            <a:r>
              <a:rPr lang="tr-TR" dirty="0"/>
              <a:t>yüksek katlı bir </a:t>
            </a:r>
            <a:r>
              <a:rPr lang="tr-TR" dirty="0" smtClean="0"/>
              <a:t>apartmanda asansörün </a:t>
            </a:r>
            <a:r>
              <a:rPr lang="tr-TR" dirty="0"/>
              <a:t>çalışmaması oldukça zor bir </a:t>
            </a:r>
            <a:r>
              <a:rPr lang="tr-TR" dirty="0" smtClean="0"/>
              <a:t>durumdur. Bu </a:t>
            </a:r>
            <a:r>
              <a:rPr lang="tr-TR" dirty="0"/>
              <a:t>durum, erişilebilirliğe örnek olarak verilebilir.</a:t>
            </a:r>
          </a:p>
          <a:p>
            <a:pPr marL="0" indent="0">
              <a:buNone/>
            </a:pPr>
            <a:r>
              <a:rPr lang="tr-TR" b="1" dirty="0"/>
              <a:t>Peki sizce erişilebilirliği arttırmak için ne </a:t>
            </a:r>
            <a:r>
              <a:rPr lang="tr-TR" b="1" dirty="0" smtClean="0"/>
              <a:t>tür önlemler </a:t>
            </a:r>
            <a:r>
              <a:rPr lang="tr-TR" b="1" dirty="0"/>
              <a:t>alınabilir?</a:t>
            </a: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896992" cy="26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BÜTÜNLÜK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185120"/>
            <a:ext cx="42484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Verinin yetkisiz kişiler </a:t>
            </a:r>
            <a:r>
              <a:rPr lang="tr-TR" dirty="0" smtClean="0"/>
              <a:t>tarafından değiştirilememesini kapsayan bir </a:t>
            </a:r>
            <a:r>
              <a:rPr lang="tr-TR" dirty="0"/>
              <a:t>özelliktir. Bunun için </a:t>
            </a:r>
            <a:r>
              <a:rPr lang="tr-TR" dirty="0" smtClean="0"/>
              <a:t>bilginin değiştirilmesini engelleyecek güvenlik </a:t>
            </a:r>
            <a:r>
              <a:rPr lang="tr-TR" dirty="0"/>
              <a:t>tedbirleri alınır.</a:t>
            </a:r>
            <a:endParaRPr lang="tr-TR" b="1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703597" cy="20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1520" y="219031"/>
            <a:ext cx="9036496" cy="1252728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atin typeface="Candara" panose="020E0502030303020204" pitchFamily="34" charset="0"/>
              </a:rPr>
              <a:t>Okuldaki durumları yeni öğrendiğimiz </a:t>
            </a:r>
            <a:r>
              <a:rPr lang="tr-TR" b="1" dirty="0" smtClean="0">
                <a:latin typeface="Candara" panose="020E0502030303020204" pitchFamily="34" charset="0"/>
              </a:rPr>
              <a:t>bu kavramlarla </a:t>
            </a:r>
            <a:r>
              <a:rPr lang="tr-TR" b="1" dirty="0">
                <a:latin typeface="Candara" panose="020E0502030303020204" pitchFamily="34" charset="0"/>
              </a:rPr>
              <a:t>eşleştirelim.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928053"/>
            <a:ext cx="4476342" cy="535003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endParaRPr lang="tr-TR" sz="2000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andara" panose="020E0502030303020204" pitchFamily="34" charset="0"/>
              </a:rPr>
              <a:t>Okula izinsiz girişlerin engellenmesi.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andara" panose="020E0502030303020204" pitchFamily="34" charset="0"/>
              </a:rPr>
              <a:t>Okul notlarınızın öğretmenlerden başkası </a:t>
            </a:r>
            <a:r>
              <a:rPr lang="tr-TR" sz="2000" dirty="0" smtClean="0">
                <a:latin typeface="Candara" panose="020E0502030303020204" pitchFamily="34" charset="0"/>
              </a:rPr>
              <a:t>tarafından değiştirilememesi</a:t>
            </a:r>
            <a:r>
              <a:rPr lang="tr-TR" sz="2000" dirty="0">
                <a:latin typeface="Candara" panose="020E0502030303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000" dirty="0">
                <a:latin typeface="Candara" panose="020E0502030303020204" pitchFamily="34" charset="0"/>
              </a:rPr>
              <a:t>Özel araç park alanlarına girişler.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andara" panose="020E0502030303020204" pitchFamily="34" charset="0"/>
              </a:rPr>
              <a:t>Okul kameralarının internetten takibi.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andara" panose="020E0502030303020204" pitchFamily="34" charset="0"/>
              </a:rPr>
              <a:t>Okul güvenlik kameralarının başkaları tarafından </a:t>
            </a:r>
            <a:r>
              <a:rPr lang="tr-TR" sz="2000" dirty="0" smtClean="0">
                <a:latin typeface="Candara" panose="020E0502030303020204" pitchFamily="34" charset="0"/>
              </a:rPr>
              <a:t>internetten izlenmesinin </a:t>
            </a:r>
            <a:r>
              <a:rPr lang="tr-TR" sz="2000" dirty="0">
                <a:latin typeface="Candara" panose="020E0502030303020204" pitchFamily="34" charset="0"/>
              </a:rPr>
              <a:t>engellenmesi.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andara" panose="020E0502030303020204" pitchFamily="34" charset="0"/>
              </a:rPr>
              <a:t>Defterden sayfa eksilip eksilmediğini anlamak.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latin typeface="Candara" panose="020E0502030303020204" pitchFamily="34" charset="0"/>
              </a:rPr>
              <a:t>İstendiğinde elektronik postalara erişim.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90" y="1712633"/>
            <a:ext cx="2425972" cy="132619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96" y="3476265"/>
            <a:ext cx="1429706" cy="98656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91" y="4880727"/>
            <a:ext cx="1397360" cy="13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Okuldaki durumları yeni öğrendiğimiz </a:t>
            </a:r>
            <a:r>
              <a:rPr lang="tr-TR" b="1" dirty="0" smtClean="0"/>
              <a:t>bu kavramlarla </a:t>
            </a:r>
            <a:r>
              <a:rPr lang="tr-TR" b="1" dirty="0"/>
              <a:t>eşleştirelim.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43922" y="1859280"/>
            <a:ext cx="3176736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200" b="1" dirty="0" smtClean="0"/>
              <a:t>GİZLİLİK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Okula izinsiz girişlerin engellenmesi.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800" dirty="0" smtClean="0"/>
              <a:t>Özel </a:t>
            </a:r>
            <a:r>
              <a:rPr lang="nn-NO" sz="2800" dirty="0"/>
              <a:t>araç park alanlarına girişler.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Okul </a:t>
            </a:r>
            <a:r>
              <a:rPr lang="tr-TR" sz="2800" dirty="0"/>
              <a:t>güvenlik kameralarının başkaları tarafından internetten izlenmesinin engellenmesi.</a:t>
            </a:r>
          </a:p>
          <a:p>
            <a:pPr marL="0" indent="0">
              <a:buNone/>
            </a:pPr>
            <a:endParaRPr lang="tr-TR" sz="3200" b="1" dirty="0"/>
          </a:p>
        </p:txBody>
      </p:sp>
      <p:sp>
        <p:nvSpPr>
          <p:cNvPr id="10" name="İçerik Yer Tutucusu 1"/>
          <p:cNvSpPr txBox="1">
            <a:spLocks/>
          </p:cNvSpPr>
          <p:nvPr/>
        </p:nvSpPr>
        <p:spPr>
          <a:xfrm>
            <a:off x="3520658" y="1859280"/>
            <a:ext cx="299555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tr-TR" sz="3200" b="1" dirty="0" smtClean="0">
                <a:solidFill>
                  <a:schemeClr val="tx1"/>
                </a:solidFill>
              </a:rPr>
              <a:t>BÜTÜNLÜK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</a:rPr>
              <a:t>Okul </a:t>
            </a:r>
            <a:r>
              <a:rPr lang="tr-TR" sz="2600" dirty="0">
                <a:solidFill>
                  <a:schemeClr val="tx1"/>
                </a:solidFill>
              </a:rPr>
              <a:t>notlarınızın öğretmenlerden başkası tarafından değiştirilememesi.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</a:rPr>
              <a:t>Defterden </a:t>
            </a:r>
            <a:r>
              <a:rPr lang="tr-TR" sz="2600" dirty="0">
                <a:solidFill>
                  <a:schemeClr val="tx1"/>
                </a:solidFill>
              </a:rPr>
              <a:t>sayfa eksilip eksilmediğini anlamak.</a:t>
            </a:r>
          </a:p>
          <a:p>
            <a:pPr marL="0" indent="0">
              <a:buFont typeface="Symbol" pitchFamily="18" charset="2"/>
              <a:buNone/>
            </a:pPr>
            <a:endParaRPr lang="tr-TR" sz="3200" b="1" dirty="0"/>
          </a:p>
        </p:txBody>
      </p:sp>
      <p:sp>
        <p:nvSpPr>
          <p:cNvPr id="11" name="İçerik Yer Tutucusu 1"/>
          <p:cNvSpPr txBox="1">
            <a:spLocks/>
          </p:cNvSpPr>
          <p:nvPr/>
        </p:nvSpPr>
        <p:spPr>
          <a:xfrm>
            <a:off x="6137419" y="1879678"/>
            <a:ext cx="302433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tr-TR" sz="3200" b="1" dirty="0" smtClean="0">
                <a:solidFill>
                  <a:schemeClr val="tx1"/>
                </a:solidFill>
              </a:rPr>
              <a:t>ERİŞİLEBİLİRLİK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Okul </a:t>
            </a:r>
            <a:r>
              <a:rPr lang="tr-TR" dirty="0">
                <a:solidFill>
                  <a:schemeClr val="tx1"/>
                </a:solidFill>
              </a:rPr>
              <a:t>kameralarının internetten takibi.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İstendiğinde </a:t>
            </a:r>
            <a:r>
              <a:rPr lang="tr-TR" dirty="0">
                <a:solidFill>
                  <a:schemeClr val="tx1"/>
                </a:solidFill>
              </a:rPr>
              <a:t>elektronik postalara erişim.</a:t>
            </a:r>
          </a:p>
          <a:p>
            <a:pPr marL="0" indent="0">
              <a:buFont typeface="Symbol" pitchFamily="18" charset="2"/>
              <a:buNone/>
            </a:pP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9694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281</TotalTime>
  <Words>450</Words>
  <Application>Microsoft Office PowerPoint</Application>
  <PresentationFormat>Ekran Gösterisi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Candara</vt:lpstr>
      <vt:lpstr>Symbol</vt:lpstr>
      <vt:lpstr>Trebuchet MS</vt:lpstr>
      <vt:lpstr>Tw Cen MT</vt:lpstr>
      <vt:lpstr>Wingdings</vt:lpstr>
      <vt:lpstr>Devre</vt:lpstr>
      <vt:lpstr>6.1.8 Bilgim Değerli ve Önemli  6.1.8 – Bilgi Güvenliği</vt:lpstr>
      <vt:lpstr>Gizlilik ve Güvenlik</vt:lpstr>
      <vt:lpstr>BİLGİ GÜVENLİĞİNİ NELER TEHDİT EDER?</vt:lpstr>
      <vt:lpstr>BİLGİ GÜVENLİĞİ DENİLDİĞİNDE AKLA GELENLER</vt:lpstr>
      <vt:lpstr>GİZLİLİK</vt:lpstr>
      <vt:lpstr>ERİŞİLEBİLİRLİK</vt:lpstr>
      <vt:lpstr>BÜTÜNLÜK</vt:lpstr>
      <vt:lpstr>Okuldaki durumları yeni öğrendiğimiz bu kavramlarla eşleştirelim.</vt:lpstr>
      <vt:lpstr>Okuldaki durumları yeni öğrendiğimiz bu kavramlarla eşleştirelim.</vt:lpstr>
      <vt:lpstr>BİLGİLERİ GÜVENDE TUTMAK İÇİN ÖNLEMLER</vt:lpstr>
      <vt:lpstr>Gizli Mesaj Nasıl Göndeririz?</vt:lpstr>
      <vt:lpstr>Veri Şifreleme</vt:lpstr>
      <vt:lpstr>Sezar Şifresi</vt:lpstr>
      <vt:lpstr>PowerPoint Sunusu</vt:lpstr>
      <vt:lpstr>İnternet Sayfalarına Dikkat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6.1.6 Dijital Dünyanın Suçluları 6.1.6 B Bilişim Suçları</dc:title>
  <dc:creator>Efe</dc:creator>
  <cp:lastModifiedBy>BTLab</cp:lastModifiedBy>
  <cp:revision>47</cp:revision>
  <dcterms:created xsi:type="dcterms:W3CDTF">2019-10-09T12:21:54Z</dcterms:created>
  <dcterms:modified xsi:type="dcterms:W3CDTF">2025-10-25T18:07:14Z</dcterms:modified>
</cp:coreProperties>
</file>