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BAF0D-2D0C-4107-98B6-F227C5DE876E}" type="datetimeFigureOut">
              <a:rPr lang="tr-TR" smtClean="0"/>
              <a:t>16.10.2025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A30FD-E77A-4817-B932-D7B3B318C4F3}" type="slidenum">
              <a:rPr lang="tr-TR" smtClean="0"/>
              <a:t>‹#›</a:t>
            </a:fld>
            <a:endParaRPr lang="tr-TR"/>
          </a:p>
        </p:txBody>
      </p:sp>
    </p:spTree>
    <p:extLst>
      <p:ext uri="{BB962C8B-B14F-4D97-AF65-F5344CB8AC3E}">
        <p14:creationId xmlns:p14="http://schemas.microsoft.com/office/powerpoint/2010/main" val="384887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1A30FD-E77A-4817-B932-D7B3B318C4F3}" type="slidenum">
              <a:rPr lang="tr-TR" smtClean="0"/>
              <a:t>1</a:t>
            </a:fld>
            <a:endParaRPr lang="tr-TR"/>
          </a:p>
        </p:txBody>
      </p:sp>
    </p:spTree>
    <p:extLst>
      <p:ext uri="{BB962C8B-B14F-4D97-AF65-F5344CB8AC3E}">
        <p14:creationId xmlns:p14="http://schemas.microsoft.com/office/powerpoint/2010/main" val="1479801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C0E69E80-3E51-4647-A8CF-8100FFEDB79D}" type="datetime1">
              <a:rPr lang="tr-TR" smtClean="0"/>
              <a:t>16.10.2025</a:t>
            </a:fld>
            <a:endParaRPr lang="tr-TR"/>
          </a:p>
        </p:txBody>
      </p:sp>
      <p:sp>
        <p:nvSpPr>
          <p:cNvPr id="5" name="Footer Placeholder 4"/>
          <p:cNvSpPr>
            <a:spLocks noGrp="1"/>
          </p:cNvSpPr>
          <p:nvPr>
            <p:ph type="ftr" sz="quarter" idx="11"/>
          </p:nvPr>
        </p:nvSpPr>
        <p:spPr>
          <a:xfrm>
            <a:off x="1900237" y="5410202"/>
            <a:ext cx="3843665" cy="365125"/>
          </a:xfrm>
        </p:spPr>
        <p:txBody>
          <a:bodyPr/>
          <a:lstStyle/>
          <a:p>
            <a:r>
              <a:rPr lang="tr-TR"/>
              <a:t>https://btveyazilimdersi.blogspot.com/</a:t>
            </a:r>
          </a:p>
        </p:txBody>
      </p:sp>
      <p:sp>
        <p:nvSpPr>
          <p:cNvPr id="6" name="Slide Number Placeholder 5"/>
          <p:cNvSpPr>
            <a:spLocks noGrp="1"/>
          </p:cNvSpPr>
          <p:nvPr>
            <p:ph type="sldNum" sz="quarter" idx="12"/>
          </p:nvPr>
        </p:nvSpPr>
        <p:spPr>
          <a:xfrm>
            <a:off x="7915603" y="5410200"/>
            <a:ext cx="578317"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0663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4E52EF3-E897-44AA-B040-6F27EAAA47AF}"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3280391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4E52EF3-E897-44AA-B040-6F27EAAA47AF}"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679610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4E52EF3-E897-44AA-B040-6F27EAAA47AF}"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6289509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4E52EF3-E897-44AA-B040-6F27EAAA47AF}"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6677583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4E52EF3-E897-44AA-B040-6F27EAAA47AF}" type="datetime1">
              <a:rPr lang="tr-TR" smtClean="0"/>
              <a:t>16.10.2025</a:t>
            </a:fld>
            <a:endParaRPr lang="tr-TR"/>
          </a:p>
        </p:txBody>
      </p:sp>
      <p:sp>
        <p:nvSpPr>
          <p:cNvPr id="4" name="Footer Placeholder 3"/>
          <p:cNvSpPr>
            <a:spLocks noGrp="1"/>
          </p:cNvSpPr>
          <p:nvPr>
            <p:ph type="ftr" sz="quarter" idx="11"/>
          </p:nvPr>
        </p:nvSpPr>
        <p:spPr/>
        <p:txBody>
          <a:bodyPr/>
          <a:lstStyle/>
          <a:p>
            <a:r>
              <a:rPr lang="tr-TR"/>
              <a:t>https://btveyazilimdersi.blogspot.com/</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6585502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4E52EF3-E897-44AA-B040-6F27EAAA47AF}" type="datetime1">
              <a:rPr lang="tr-TR" smtClean="0"/>
              <a:t>16.10.2025</a:t>
            </a:fld>
            <a:endParaRPr lang="tr-TR"/>
          </a:p>
        </p:txBody>
      </p:sp>
      <p:sp>
        <p:nvSpPr>
          <p:cNvPr id="4" name="Footer Placeholder 3"/>
          <p:cNvSpPr>
            <a:spLocks noGrp="1"/>
          </p:cNvSpPr>
          <p:nvPr>
            <p:ph type="ftr" sz="quarter" idx="11"/>
          </p:nvPr>
        </p:nvSpPr>
        <p:spPr/>
        <p:txBody>
          <a:bodyPr/>
          <a:lstStyle>
            <a:lvl1pPr>
              <a:defRPr cap="all" baseline="0"/>
            </a:lvl1pPr>
          </a:lstStyle>
          <a:p>
            <a:r>
              <a:rPr lang="tr-TR"/>
              <a:t>https://btveyazilimdersi.blogspot.com/</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932500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E52EF3-E897-44AA-B040-6F27EAAA47AF}" type="datetime1">
              <a:rPr lang="tr-TR" smtClean="0"/>
              <a:t>16.10.2025</a:t>
            </a:fld>
            <a:endParaRPr lang="tr-TR"/>
          </a:p>
        </p:txBody>
      </p:sp>
      <p:sp>
        <p:nvSpPr>
          <p:cNvPr id="5" name="Footer Placeholder 4"/>
          <p:cNvSpPr>
            <a:spLocks noGrp="1"/>
          </p:cNvSpPr>
          <p:nvPr>
            <p:ph type="ftr" sz="quarter" idx="11"/>
          </p:nvPr>
        </p:nvSpPr>
        <p:spPr/>
        <p:txBody>
          <a:bodyPr/>
          <a:lstStyle/>
          <a:p>
            <a:r>
              <a:rPr lang="tr-TR"/>
              <a:t>https://btveyazilimdersi.blogspot.com/</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5242877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089579-4C5F-4F2B-A5F7-74C2D36B6C50}" type="datetime1">
              <a:rPr lang="tr-TR" smtClean="0"/>
              <a:t>16.10.2025</a:t>
            </a:fld>
            <a:endParaRPr lang="tr-TR"/>
          </a:p>
        </p:txBody>
      </p:sp>
      <p:sp>
        <p:nvSpPr>
          <p:cNvPr id="5" name="Footer Placeholder 4"/>
          <p:cNvSpPr>
            <a:spLocks noGrp="1"/>
          </p:cNvSpPr>
          <p:nvPr>
            <p:ph type="ftr" sz="quarter" idx="11"/>
          </p:nvPr>
        </p:nvSpPr>
        <p:spPr/>
        <p:txBody>
          <a:bodyPr/>
          <a:lstStyle/>
          <a:p>
            <a:r>
              <a:rPr lang="tr-TR"/>
              <a:t>https://btveyazilimdersi.blogspot.com/</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7634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0C85FF6A-A15E-4F9D-8FDE-18049A44E716}" type="datetime1">
              <a:rPr lang="tr-TR" smtClean="0"/>
              <a:t>16.10.2025</a:t>
            </a:fld>
            <a:endParaRPr lang="tr-TR"/>
          </a:p>
        </p:txBody>
      </p:sp>
      <p:sp>
        <p:nvSpPr>
          <p:cNvPr id="50" name="Footer Placeholder 4"/>
          <p:cNvSpPr>
            <a:spLocks noGrp="1"/>
          </p:cNvSpPr>
          <p:nvPr>
            <p:ph type="ftr" sz="quarter" idx="11"/>
          </p:nvPr>
        </p:nvSpPr>
        <p:spPr>
          <a:xfrm>
            <a:off x="856059" y="5883276"/>
            <a:ext cx="4679482" cy="365125"/>
          </a:xfrm>
        </p:spPr>
        <p:txBody>
          <a:bodyPr/>
          <a:lstStyle/>
          <a:p>
            <a:r>
              <a:rPr lang="tr-TR"/>
              <a:t>https://btveyazilimdersi.blogspot.com/</a:t>
            </a:r>
          </a:p>
        </p:txBody>
      </p:sp>
      <p:sp>
        <p:nvSpPr>
          <p:cNvPr id="51" name="Slide Number Placeholder 5"/>
          <p:cNvSpPr>
            <a:spLocks noGrp="1"/>
          </p:cNvSpPr>
          <p:nvPr>
            <p:ph type="sldNum" sz="quarter" idx="12"/>
          </p:nvPr>
        </p:nvSpPr>
        <p:spPr>
          <a:xfrm>
            <a:off x="7707241" y="5883275"/>
            <a:ext cx="578317"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755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4E52EF3-E897-44AA-B040-6F27EAAA47AF}" type="datetime1">
              <a:rPr lang="tr-TR" smtClean="0"/>
              <a:t>16.10.2025</a:t>
            </a:fld>
            <a:endParaRPr lang="tr-TR"/>
          </a:p>
        </p:txBody>
      </p:sp>
      <p:sp>
        <p:nvSpPr>
          <p:cNvPr id="5" name="Footer Placeholder 4"/>
          <p:cNvSpPr>
            <a:spLocks noGrp="1"/>
          </p:cNvSpPr>
          <p:nvPr>
            <p:ph type="ftr" sz="quarter" idx="11"/>
          </p:nvPr>
        </p:nvSpPr>
        <p:spPr/>
        <p:txBody>
          <a:bodyPr/>
          <a:lstStyle/>
          <a:p>
            <a:r>
              <a:rPr lang="tr-TR"/>
              <a:t>https://btveyazilimdersi.blogspot.com/</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1278463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4E52EF3-E897-44AA-B040-6F27EAAA47AF}"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647973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39C9077-7161-46E6-BAA8-1AE5D7A1D817}" type="datetime1">
              <a:rPr lang="tr-TR" smtClean="0"/>
              <a:t>16.10.2025</a:t>
            </a:fld>
            <a:endParaRPr lang="tr-TR"/>
          </a:p>
        </p:txBody>
      </p:sp>
      <p:sp>
        <p:nvSpPr>
          <p:cNvPr id="8" name="Footer Placeholder 7"/>
          <p:cNvSpPr>
            <a:spLocks noGrp="1"/>
          </p:cNvSpPr>
          <p:nvPr>
            <p:ph type="ftr" sz="quarter" idx="11"/>
          </p:nvPr>
        </p:nvSpPr>
        <p:spPr/>
        <p:txBody>
          <a:bodyPr/>
          <a:lstStyle/>
          <a:p>
            <a:r>
              <a:rPr lang="tr-TR"/>
              <a:t>https://btveyazilimdersi.blogspot.com/</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113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B934C45-D488-466C-841B-408B99A27FE3}" type="datetime1">
              <a:rPr lang="tr-TR" smtClean="0"/>
              <a:t>16.10.2025</a:t>
            </a:fld>
            <a:endParaRPr lang="tr-TR"/>
          </a:p>
        </p:txBody>
      </p:sp>
      <p:sp>
        <p:nvSpPr>
          <p:cNvPr id="4" name="Footer Placeholder 3"/>
          <p:cNvSpPr>
            <a:spLocks noGrp="1"/>
          </p:cNvSpPr>
          <p:nvPr>
            <p:ph type="ftr" sz="quarter" idx="11"/>
          </p:nvPr>
        </p:nvSpPr>
        <p:spPr/>
        <p:txBody>
          <a:bodyPr/>
          <a:lstStyle/>
          <a:p>
            <a:r>
              <a:rPr lang="tr-TR"/>
              <a:t>https://btveyazilimdersi.blogspot.com/</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7853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8A1F6-2194-4A1B-B75E-B80CDB41F3EB}" type="datetime1">
              <a:rPr lang="tr-TR" smtClean="0"/>
              <a:t>16.10.2025</a:t>
            </a:fld>
            <a:endParaRPr lang="tr-TR"/>
          </a:p>
        </p:txBody>
      </p:sp>
      <p:sp>
        <p:nvSpPr>
          <p:cNvPr id="3" name="Footer Placeholder 2"/>
          <p:cNvSpPr>
            <a:spLocks noGrp="1"/>
          </p:cNvSpPr>
          <p:nvPr>
            <p:ph type="ftr" sz="quarter" idx="11"/>
          </p:nvPr>
        </p:nvSpPr>
        <p:spPr/>
        <p:txBody>
          <a:bodyPr/>
          <a:lstStyle/>
          <a:p>
            <a:r>
              <a:rPr lang="tr-TR"/>
              <a:t>https://btveyazilimdersi.blogspot.com/</a:t>
            </a: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6319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9C4D7F8-EF96-415C-933A-BFC2A65A7CF8}"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5379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DC9DD3D-4418-4E4E-99C0-269C85C7251A}" type="datetime1">
              <a:rPr lang="tr-TR" smtClean="0"/>
              <a:t>16.10.2025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4963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4E52EF3-E897-44AA-B040-6F27EAAA47AF}" type="datetime1">
              <a:rPr lang="tr-TR" smtClean="0"/>
              <a:t>16.10.2025</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tr-TR"/>
              <a:t>https://btveyazilimdersi.blogspot.com/</a:t>
            </a: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1916495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19672" y="1844824"/>
            <a:ext cx="6992242" cy="2387600"/>
          </a:xfrm>
        </p:spPr>
        <p:txBody>
          <a:bodyPr>
            <a:normAutofit/>
          </a:bodyPr>
          <a:lstStyle/>
          <a:p>
            <a:pPr algn="ctr"/>
            <a:r>
              <a:rPr lang="tr-TR" sz="4000" b="1" dirty="0">
                <a:latin typeface="Antique Olive Roman" panose="020B0603020204030204" pitchFamily="34" charset="0"/>
              </a:rPr>
              <a:t>6.1.7 Dijital Dünya</a:t>
            </a:r>
            <a:br>
              <a:rPr lang="tr-TR" sz="4000" b="1" dirty="0">
                <a:latin typeface="Antique Olive Roman" panose="020B0603020204030204" pitchFamily="34" charset="0"/>
              </a:rPr>
            </a:br>
            <a:r>
              <a:rPr lang="tr-TR" sz="4000" b="1" dirty="0">
                <a:latin typeface="Antique Olive Roman" panose="020B0603020204030204" pitchFamily="34" charset="0"/>
              </a:rPr>
              <a:t/>
            </a:r>
            <a:br>
              <a:rPr lang="tr-TR" sz="4000" b="1" dirty="0">
                <a:latin typeface="Antique Olive Roman" panose="020B0603020204030204" pitchFamily="34" charset="0"/>
              </a:rPr>
            </a:br>
            <a:r>
              <a:rPr lang="tr-TR" sz="4000" b="1" dirty="0">
                <a:latin typeface="Antique Olive Roman" panose="020B0603020204030204" pitchFamily="34" charset="0"/>
              </a:rPr>
              <a:t>6.1.7 D – Oyun da Neymiş?</a:t>
            </a:r>
          </a:p>
        </p:txBody>
      </p:sp>
    </p:spTree>
    <p:extLst>
      <p:ext uri="{BB962C8B-B14F-4D97-AF65-F5344CB8AC3E}">
        <p14:creationId xmlns:p14="http://schemas.microsoft.com/office/powerpoint/2010/main" val="161181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4000" b="1" dirty="0">
                <a:latin typeface="Antique Olive Roman" panose="020B0603020204030204" pitchFamily="34" charset="0"/>
              </a:rPr>
              <a:t>Oyun da Neymiş</a:t>
            </a:r>
          </a:p>
        </p:txBody>
      </p:sp>
      <p:sp>
        <p:nvSpPr>
          <p:cNvPr id="2" name="İçerik Yer Tutucusu 1"/>
          <p:cNvSpPr>
            <a:spLocks noGrp="1"/>
          </p:cNvSpPr>
          <p:nvPr>
            <p:ph idx="1"/>
          </p:nvPr>
        </p:nvSpPr>
        <p:spPr>
          <a:xfrm>
            <a:off x="719572" y="1593496"/>
            <a:ext cx="5436604" cy="4680520"/>
          </a:xfrm>
        </p:spPr>
        <p:txBody>
          <a:bodyPr>
            <a:normAutofit/>
          </a:bodyPr>
          <a:lstStyle/>
          <a:p>
            <a:pPr marL="0" indent="0" algn="ctr" fontAlgn="base">
              <a:buNone/>
            </a:pPr>
            <a:endParaRPr lang="tr-TR" sz="3200" b="1" dirty="0"/>
          </a:p>
          <a:p>
            <a:pPr fontAlgn="base">
              <a:buFont typeface="Wingdings" panose="05000000000000000000" pitchFamily="2" charset="2"/>
              <a:buChar char="Ø"/>
            </a:pPr>
            <a:r>
              <a:rPr lang="tr-TR" sz="3600" b="1" dirty="0">
                <a:latin typeface="Antique Olive Roman" panose="020B0603020204030204" pitchFamily="34" charset="0"/>
              </a:rPr>
              <a:t>Sokak  Oyunlarını Oynuyor musunuz?</a:t>
            </a:r>
          </a:p>
          <a:p>
            <a:pPr fontAlgn="base">
              <a:buFont typeface="Wingdings" panose="05000000000000000000" pitchFamily="2" charset="2"/>
              <a:buChar char="Ø"/>
            </a:pPr>
            <a:r>
              <a:rPr lang="tr-TR" sz="3600" b="1" dirty="0">
                <a:latin typeface="Antique Olive Roman" panose="020B0603020204030204" pitchFamily="34" charset="0"/>
              </a:rPr>
              <a:t>Hangi Sokak Oyunlarını Oynuyorsunuz?</a:t>
            </a:r>
            <a:endParaRPr lang="tr-TR" sz="3600" dirty="0">
              <a:latin typeface="Antique Olive Roman" panose="020B0603020204030204" pitchFamily="34" charset="0"/>
            </a:endParaRP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1" y="2520250"/>
            <a:ext cx="2533084" cy="1489374"/>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416" y="4455590"/>
            <a:ext cx="3026904" cy="1513452"/>
          </a:xfrm>
          <a:prstGeom prst="rect">
            <a:avLst/>
          </a:prstGeom>
        </p:spPr>
      </p:pic>
    </p:spTree>
    <p:extLst>
      <p:ext uri="{BB962C8B-B14F-4D97-AF65-F5344CB8AC3E}">
        <p14:creationId xmlns:p14="http://schemas.microsoft.com/office/powerpoint/2010/main" val="305041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4000" b="1" dirty="0">
                <a:latin typeface="Antique Olive Roman" panose="020B0603020204030204" pitchFamily="34" charset="0"/>
              </a:rPr>
              <a:t>Oyun da Neymiş</a:t>
            </a:r>
          </a:p>
        </p:txBody>
      </p:sp>
      <p:sp>
        <p:nvSpPr>
          <p:cNvPr id="2" name="İçerik Yer Tutucusu 1"/>
          <p:cNvSpPr>
            <a:spLocks noGrp="1"/>
          </p:cNvSpPr>
          <p:nvPr>
            <p:ph idx="1"/>
          </p:nvPr>
        </p:nvSpPr>
        <p:spPr>
          <a:xfrm>
            <a:off x="856060" y="1988840"/>
            <a:ext cx="5544616" cy="4680520"/>
          </a:xfrm>
        </p:spPr>
        <p:txBody>
          <a:bodyPr>
            <a:normAutofit/>
          </a:bodyPr>
          <a:lstStyle/>
          <a:p>
            <a:pPr marL="0" indent="0" algn="ctr" fontAlgn="base">
              <a:buNone/>
            </a:pPr>
            <a:endParaRPr lang="tr-TR" sz="3200" b="1" dirty="0"/>
          </a:p>
          <a:p>
            <a:pPr fontAlgn="base">
              <a:buFont typeface="Wingdings" panose="05000000000000000000" pitchFamily="2" charset="2"/>
              <a:buChar char="Ø"/>
            </a:pPr>
            <a:r>
              <a:rPr lang="tr-TR" sz="4000" b="1" dirty="0">
                <a:latin typeface="Antique Olive Roman" panose="020B0603020204030204" pitchFamily="34" charset="0"/>
              </a:rPr>
              <a:t>Bilgisayar Oyunları Oynuyor musunuz?</a:t>
            </a:r>
            <a:endParaRPr lang="tr-TR" sz="4000" dirty="0">
              <a:latin typeface="Antique Olive Roman" panose="020B0603020204030204" pitchFamily="34" charset="0"/>
            </a:endParaRP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329100"/>
            <a:ext cx="3842370" cy="2186176"/>
          </a:xfrm>
          <a:prstGeom prst="rect">
            <a:avLst/>
          </a:prstGeom>
        </p:spPr>
      </p:pic>
    </p:spTree>
    <p:extLst>
      <p:ext uri="{BB962C8B-B14F-4D97-AF65-F5344CB8AC3E}">
        <p14:creationId xmlns:p14="http://schemas.microsoft.com/office/powerpoint/2010/main" val="62714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69" y="263879"/>
            <a:ext cx="9144769" cy="1478570"/>
          </a:xfrm>
        </p:spPr>
        <p:txBody>
          <a:bodyPr>
            <a:normAutofit/>
          </a:bodyPr>
          <a:lstStyle/>
          <a:p>
            <a:pPr algn="ctr"/>
            <a:r>
              <a:rPr lang="tr-TR" sz="4000" b="1" dirty="0">
                <a:latin typeface="Antique Olive Roman" panose="020B0603020204030204" pitchFamily="34" charset="0"/>
              </a:rPr>
              <a:t>Oyunları Neden </a:t>
            </a:r>
            <a:br>
              <a:rPr lang="tr-TR" sz="4000" b="1" dirty="0">
                <a:latin typeface="Antique Olive Roman" panose="020B0603020204030204" pitchFamily="34" charset="0"/>
              </a:rPr>
            </a:br>
            <a:r>
              <a:rPr lang="tr-TR" sz="4000" b="1" dirty="0">
                <a:latin typeface="Antique Olive Roman" panose="020B0603020204030204" pitchFamily="34" charset="0"/>
              </a:rPr>
              <a:t>Oynuyorsunuz?</a:t>
            </a:r>
          </a:p>
        </p:txBody>
      </p:sp>
      <p:sp>
        <p:nvSpPr>
          <p:cNvPr id="2" name="İçerik Yer Tutucusu 1"/>
          <p:cNvSpPr>
            <a:spLocks noGrp="1"/>
          </p:cNvSpPr>
          <p:nvPr>
            <p:ph idx="1"/>
          </p:nvPr>
        </p:nvSpPr>
        <p:spPr>
          <a:xfrm>
            <a:off x="611560" y="1902359"/>
            <a:ext cx="4824536" cy="4680520"/>
          </a:xfrm>
        </p:spPr>
        <p:txBody>
          <a:bodyPr>
            <a:normAutofit/>
          </a:bodyPr>
          <a:lstStyle/>
          <a:p>
            <a:pPr fontAlgn="base">
              <a:buFont typeface="Wingdings" panose="05000000000000000000" pitchFamily="2" charset="2"/>
              <a:buChar char="Ø"/>
            </a:pPr>
            <a:r>
              <a:rPr lang="tr-TR" sz="3000" b="1" dirty="0">
                <a:latin typeface="Antique Olive Roman" panose="020B0603020204030204" pitchFamily="34" charset="0"/>
              </a:rPr>
              <a:t>Kazanmak İçin</a:t>
            </a:r>
          </a:p>
          <a:p>
            <a:pPr fontAlgn="base">
              <a:buFont typeface="Wingdings" panose="05000000000000000000" pitchFamily="2" charset="2"/>
              <a:buChar char="Ø"/>
            </a:pPr>
            <a:r>
              <a:rPr lang="tr-TR" sz="3000" b="1" dirty="0">
                <a:latin typeface="Antique Olive Roman" panose="020B0603020204030204" pitchFamily="34" charset="0"/>
              </a:rPr>
              <a:t>Arkadaşlarımla birlikte olmak için</a:t>
            </a:r>
          </a:p>
          <a:p>
            <a:pPr fontAlgn="base">
              <a:buFont typeface="Wingdings" panose="05000000000000000000" pitchFamily="2" charset="2"/>
              <a:buChar char="Ø"/>
            </a:pPr>
            <a:r>
              <a:rPr lang="tr-TR" sz="3000" b="1" dirty="0">
                <a:latin typeface="Antique Olive Roman" panose="020B0603020204030204" pitchFamily="34" charset="0"/>
              </a:rPr>
              <a:t>Rekabet etmek için</a:t>
            </a:r>
          </a:p>
          <a:p>
            <a:pPr fontAlgn="base">
              <a:buFont typeface="Wingdings" panose="05000000000000000000" pitchFamily="2" charset="2"/>
              <a:buChar char="Ø"/>
            </a:pPr>
            <a:r>
              <a:rPr lang="tr-TR" sz="3000" b="1" dirty="0">
                <a:latin typeface="Antique Olive Roman" panose="020B0603020204030204" pitchFamily="34" charset="0"/>
              </a:rPr>
              <a:t>Üstünlük Kurmak İçin</a:t>
            </a:r>
          </a:p>
          <a:p>
            <a:pPr fontAlgn="base">
              <a:buFont typeface="Wingdings" panose="05000000000000000000" pitchFamily="2" charset="2"/>
              <a:buChar char="Ø"/>
            </a:pPr>
            <a:r>
              <a:rPr lang="tr-TR" sz="3000" b="1" dirty="0">
                <a:latin typeface="Antique Olive Roman" panose="020B0603020204030204" pitchFamily="34" charset="0"/>
              </a:rPr>
              <a:t>Vakit geçirmek için</a:t>
            </a:r>
            <a:endParaRPr lang="tr-TR" sz="3000" dirty="0">
              <a:latin typeface="Antique Olive Roman" panose="020B0603020204030204" pitchFamily="34" charset="0"/>
            </a:endParaRP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252813"/>
            <a:ext cx="3096344" cy="185780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3" y="4242619"/>
            <a:ext cx="3096344" cy="1857808"/>
          </a:xfrm>
          <a:prstGeom prst="rect">
            <a:avLst/>
          </a:prstGeom>
        </p:spPr>
      </p:pic>
    </p:spTree>
    <p:extLst>
      <p:ext uri="{BB962C8B-B14F-4D97-AF65-F5344CB8AC3E}">
        <p14:creationId xmlns:p14="http://schemas.microsoft.com/office/powerpoint/2010/main" val="244924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4000" b="1" dirty="0">
                <a:latin typeface="Antique Olive Roman" panose="020B0603020204030204" pitchFamily="34" charset="0"/>
              </a:rPr>
              <a:t>Dijital Oyun Nedir?</a:t>
            </a:r>
          </a:p>
        </p:txBody>
      </p:sp>
      <p:sp>
        <p:nvSpPr>
          <p:cNvPr id="2" name="İçerik Yer Tutucusu 1"/>
          <p:cNvSpPr>
            <a:spLocks noGrp="1"/>
          </p:cNvSpPr>
          <p:nvPr>
            <p:ph idx="1"/>
          </p:nvPr>
        </p:nvSpPr>
        <p:spPr>
          <a:xfrm>
            <a:off x="755576" y="1844824"/>
            <a:ext cx="5040560" cy="4680520"/>
          </a:xfrm>
        </p:spPr>
        <p:txBody>
          <a:bodyPr>
            <a:normAutofit/>
          </a:bodyPr>
          <a:lstStyle/>
          <a:p>
            <a:pPr marL="0" indent="0">
              <a:buNone/>
            </a:pPr>
            <a:r>
              <a:rPr lang="tr-TR" sz="2000" dirty="0">
                <a:latin typeface="Antique Olive Roman" panose="020B0603020204030204" pitchFamily="34" charset="0"/>
              </a:rPr>
              <a:t>    Çeşitli teknolojilerle programlanan ve kullanıcılara görsel bir ortam sunarak, çoğu zaman kullanıcıdan belirli bir takma isim ve parola yardımıyla giriş yapmasını sağlayan, belirli bir amaca yönelik, genellikle kazanma-kaybetme üzerine kurulu platformlardır.</a:t>
            </a:r>
          </a:p>
          <a:p>
            <a:pPr marL="0" indent="0">
              <a:buNone/>
            </a:pPr>
            <a:r>
              <a:rPr lang="tr-TR" sz="2000" dirty="0">
                <a:latin typeface="Antique Olive Roman" panose="020B0603020204030204" pitchFamily="34" charset="0"/>
              </a:rPr>
              <a:t>     Dijital oyunların da her oyunun olduğu gibi ilk çıkış ve üretilme amacı eğlencedir. Fakat teknolojinin de gelişmesine bağlı olarak zaman geçtikçe oyunlar eğitsel, stratejik, macera vb. amaçlarla da üretilmeye ve kullanılmaya başlanmıştır.</a:t>
            </a:r>
          </a:p>
          <a:p>
            <a:pPr marL="0" indent="0">
              <a:buNone/>
            </a:pPr>
            <a:endParaRPr lang="tr-TR" sz="2000" dirty="0">
              <a:latin typeface="Antique Olive Roman" panose="020B0603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708920"/>
            <a:ext cx="3039407" cy="2376264"/>
          </a:xfrm>
          <a:prstGeom prst="rect">
            <a:avLst/>
          </a:prstGeom>
        </p:spPr>
      </p:pic>
    </p:spTree>
    <p:extLst>
      <p:ext uri="{BB962C8B-B14F-4D97-AF65-F5344CB8AC3E}">
        <p14:creationId xmlns:p14="http://schemas.microsoft.com/office/powerpoint/2010/main" val="249862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57250" y="190763"/>
            <a:ext cx="7429499" cy="1478570"/>
          </a:xfrm>
        </p:spPr>
        <p:txBody>
          <a:bodyPr>
            <a:normAutofit/>
          </a:bodyPr>
          <a:lstStyle/>
          <a:p>
            <a:pPr algn="ctr"/>
            <a:r>
              <a:rPr lang="tr-TR" sz="4000" b="1" dirty="0">
                <a:latin typeface="Antique Olive Roman" panose="020B0603020204030204" pitchFamily="34" charset="0"/>
              </a:rPr>
              <a:t>Dijital Oyunlar</a:t>
            </a:r>
          </a:p>
        </p:txBody>
      </p:sp>
      <p:sp>
        <p:nvSpPr>
          <p:cNvPr id="2" name="İçerik Yer Tutucusu 1"/>
          <p:cNvSpPr>
            <a:spLocks noGrp="1"/>
          </p:cNvSpPr>
          <p:nvPr>
            <p:ph idx="1"/>
          </p:nvPr>
        </p:nvSpPr>
        <p:spPr>
          <a:xfrm>
            <a:off x="902074" y="1736812"/>
            <a:ext cx="4824536" cy="4680520"/>
          </a:xfrm>
        </p:spPr>
        <p:txBody>
          <a:bodyPr>
            <a:normAutofit/>
          </a:bodyPr>
          <a:lstStyle/>
          <a:p>
            <a:pPr>
              <a:buFont typeface="Wingdings" panose="05000000000000000000" pitchFamily="2" charset="2"/>
              <a:buChar char="Ø"/>
            </a:pPr>
            <a:r>
              <a:rPr lang="tr-TR" sz="3200" i="1" dirty="0">
                <a:latin typeface="Antique Olive Roman" panose="020B0603020204030204" pitchFamily="34" charset="0"/>
              </a:rPr>
              <a:t> </a:t>
            </a:r>
            <a:r>
              <a:rPr lang="tr-TR" sz="3200" b="1" dirty="0">
                <a:latin typeface="Antique Olive Roman" panose="020B0603020204030204" pitchFamily="34" charset="0"/>
              </a:rPr>
              <a:t>Aksiyon</a:t>
            </a:r>
          </a:p>
          <a:p>
            <a:pPr>
              <a:buFont typeface="Wingdings" panose="05000000000000000000" pitchFamily="2" charset="2"/>
              <a:buChar char="Ø"/>
            </a:pPr>
            <a:r>
              <a:rPr lang="tr-TR" sz="3200" b="1" dirty="0">
                <a:latin typeface="Antique Olive Roman" panose="020B0603020204030204" pitchFamily="34" charset="0"/>
              </a:rPr>
              <a:t>Platform</a:t>
            </a:r>
          </a:p>
          <a:p>
            <a:pPr>
              <a:buFont typeface="Wingdings" panose="05000000000000000000" pitchFamily="2" charset="2"/>
              <a:buChar char="Ø"/>
            </a:pPr>
            <a:r>
              <a:rPr lang="tr-TR" sz="3200" b="1" dirty="0">
                <a:latin typeface="Antique Olive Roman" panose="020B0603020204030204" pitchFamily="34" charset="0"/>
              </a:rPr>
              <a:t>Eğitici</a:t>
            </a:r>
          </a:p>
          <a:p>
            <a:pPr>
              <a:buFont typeface="Wingdings" panose="05000000000000000000" pitchFamily="2" charset="2"/>
              <a:buChar char="Ø"/>
            </a:pPr>
            <a:r>
              <a:rPr lang="tr-TR" sz="3200" b="1" dirty="0">
                <a:latin typeface="Antique Olive Roman" panose="020B0603020204030204" pitchFamily="34" charset="0"/>
              </a:rPr>
              <a:t>Simülasyon</a:t>
            </a:r>
          </a:p>
          <a:p>
            <a:pPr>
              <a:buFont typeface="Wingdings" panose="05000000000000000000" pitchFamily="2" charset="2"/>
              <a:buChar char="Ø"/>
            </a:pPr>
            <a:r>
              <a:rPr lang="tr-TR" sz="3200" b="1" dirty="0">
                <a:latin typeface="Antique Olive Roman" panose="020B0603020204030204" pitchFamily="34" charset="0"/>
              </a:rPr>
              <a:t>Rol</a:t>
            </a:r>
          </a:p>
          <a:p>
            <a:pPr>
              <a:buFont typeface="Wingdings" panose="05000000000000000000" pitchFamily="2" charset="2"/>
              <a:buChar char="Ø"/>
            </a:pPr>
            <a:r>
              <a:rPr lang="tr-TR" sz="3200" b="1" dirty="0">
                <a:latin typeface="Antique Olive Roman" panose="020B0603020204030204" pitchFamily="34" charset="0"/>
              </a:rPr>
              <a:t>Bulmaca Oyunları</a:t>
            </a:r>
          </a:p>
          <a:p>
            <a:pPr marL="0" indent="0">
              <a:buNone/>
            </a:pP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197320"/>
            <a:ext cx="2880320" cy="1783812"/>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077072"/>
            <a:ext cx="2880320" cy="1783812"/>
          </a:xfrm>
          <a:prstGeom prst="rect">
            <a:avLst/>
          </a:prstGeom>
        </p:spPr>
      </p:pic>
    </p:spTree>
    <p:extLst>
      <p:ext uri="{BB962C8B-B14F-4D97-AF65-F5344CB8AC3E}">
        <p14:creationId xmlns:p14="http://schemas.microsoft.com/office/powerpoint/2010/main" val="134527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Autofit/>
          </a:bodyPr>
          <a:lstStyle/>
          <a:p>
            <a:pPr algn="ctr"/>
            <a:r>
              <a:rPr lang="tr-TR" sz="4000" b="1" dirty="0">
                <a:latin typeface="Antique Olive Roman" panose="020B0603020204030204" pitchFamily="34" charset="0"/>
              </a:rPr>
              <a:t>Oynadığımız Oyunların Olumlu veya Olumsuz Etkileri Nelerdir?</a:t>
            </a:r>
          </a:p>
        </p:txBody>
      </p:sp>
      <p:sp>
        <p:nvSpPr>
          <p:cNvPr id="2" name="İçerik Yer Tutucusu 1"/>
          <p:cNvSpPr>
            <a:spLocks noGrp="1"/>
          </p:cNvSpPr>
          <p:nvPr>
            <p:ph idx="1"/>
          </p:nvPr>
        </p:nvSpPr>
        <p:spPr>
          <a:xfrm>
            <a:off x="552879" y="2322113"/>
            <a:ext cx="3960440" cy="4680520"/>
          </a:xfrm>
        </p:spPr>
        <p:txBody>
          <a:bodyPr>
            <a:normAutofit/>
          </a:bodyPr>
          <a:lstStyle/>
          <a:p>
            <a:pPr marL="0" indent="0">
              <a:buNone/>
            </a:pPr>
            <a:r>
              <a:rPr lang="tr-TR" sz="3200" b="1" dirty="0">
                <a:solidFill>
                  <a:srgbClr val="FF0000"/>
                </a:solidFill>
              </a:rPr>
              <a:t>Olumsuz Etkileri</a:t>
            </a:r>
          </a:p>
          <a:p>
            <a:pPr>
              <a:buFont typeface="Wingdings" panose="05000000000000000000" pitchFamily="2" charset="2"/>
              <a:buChar char="Ø"/>
            </a:pPr>
            <a:r>
              <a:rPr lang="tr-TR" sz="2000" dirty="0">
                <a:latin typeface="Antique Olive Roman" panose="020B0603020204030204" pitchFamily="34" charset="0"/>
              </a:rPr>
              <a:t>Kazanma Hırsı </a:t>
            </a:r>
          </a:p>
          <a:p>
            <a:pPr>
              <a:buFont typeface="Wingdings" panose="05000000000000000000" pitchFamily="2" charset="2"/>
              <a:buChar char="Ø"/>
            </a:pPr>
            <a:r>
              <a:rPr lang="tr-TR" sz="2000" dirty="0">
                <a:latin typeface="Antique Olive Roman" panose="020B0603020204030204" pitchFamily="34" charset="0"/>
              </a:rPr>
              <a:t>Şiddet</a:t>
            </a:r>
          </a:p>
        </p:txBody>
      </p:sp>
      <p:sp>
        <p:nvSpPr>
          <p:cNvPr id="8" name="İçerik Yer Tutucusu 1"/>
          <p:cNvSpPr txBox="1">
            <a:spLocks/>
          </p:cNvSpPr>
          <p:nvPr/>
        </p:nvSpPr>
        <p:spPr>
          <a:xfrm>
            <a:off x="4630681" y="2348880"/>
            <a:ext cx="3960440" cy="46805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tr-TR" sz="3200" b="1" dirty="0">
                <a:solidFill>
                  <a:srgbClr val="FF0000"/>
                </a:solidFill>
              </a:rPr>
              <a:t>Olumlu Etkileri</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Strateji Amaçlı</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Eğlence Amaçlı</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Eğitici Amaçlı</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Ortak Şekilde Hareket Etmek</a:t>
            </a:r>
          </a:p>
          <a:p>
            <a:pPr>
              <a:buClr>
                <a:schemeClr val="tx1"/>
              </a:buClr>
              <a:buFont typeface="Wingdings" panose="05000000000000000000" pitchFamily="2" charset="2"/>
              <a:buChar char="Ø"/>
            </a:pPr>
            <a:endParaRPr lang="tr-TR" sz="2000" dirty="0">
              <a:solidFill>
                <a:schemeClr val="tx1"/>
              </a:solidFill>
              <a:latin typeface="Antique Olive Roman" panose="020B0603020204030204" pitchFamily="34" charset="0"/>
            </a:endParaRP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Not: </a:t>
            </a:r>
            <a:r>
              <a:rPr lang="tr-TR" sz="2000" dirty="0" err="1">
                <a:solidFill>
                  <a:schemeClr val="tx1"/>
                </a:solidFill>
                <a:latin typeface="Antique Olive Roman" panose="020B0603020204030204" pitchFamily="34" charset="0"/>
              </a:rPr>
              <a:t>Oynanılan</a:t>
            </a:r>
            <a:r>
              <a:rPr lang="tr-TR" sz="2000" dirty="0">
                <a:solidFill>
                  <a:schemeClr val="tx1"/>
                </a:solidFill>
                <a:latin typeface="Antique Olive Roman" panose="020B0603020204030204" pitchFamily="34" charset="0"/>
              </a:rPr>
              <a:t> oyuna göre olumlu ve olumsuz örnekler çoğaltılabilir</a:t>
            </a:r>
          </a:p>
        </p:txBody>
      </p:sp>
    </p:spTree>
    <p:extLst>
      <p:ext uri="{BB962C8B-B14F-4D97-AF65-F5344CB8AC3E}">
        <p14:creationId xmlns:p14="http://schemas.microsoft.com/office/powerpoint/2010/main" val="134916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15931" y="146859"/>
            <a:ext cx="7429499" cy="1478570"/>
          </a:xfrm>
        </p:spPr>
        <p:txBody>
          <a:bodyPr>
            <a:normAutofit/>
          </a:bodyPr>
          <a:lstStyle/>
          <a:p>
            <a:pPr algn="ctr"/>
            <a:r>
              <a:rPr lang="tr-TR" sz="4000" b="1" dirty="0">
                <a:latin typeface="Antique Olive Roman" panose="020B0603020204030204" pitchFamily="34" charset="0"/>
              </a:rPr>
              <a:t>Oyun </a:t>
            </a:r>
            <a:r>
              <a:rPr lang="tr-TR" sz="4000" b="1" dirty="0" err="1">
                <a:latin typeface="Antique Olive Roman" panose="020B0603020204030204" pitchFamily="34" charset="0"/>
              </a:rPr>
              <a:t>Platformaları</a:t>
            </a:r>
            <a:endParaRPr lang="tr-TR" sz="4000" b="1" dirty="0">
              <a:latin typeface="Antique Olive Roman" panose="020B0603020204030204" pitchFamily="34" charset="0"/>
            </a:endParaRPr>
          </a:p>
        </p:txBody>
      </p:sp>
      <p:sp>
        <p:nvSpPr>
          <p:cNvPr id="2" name="İçerik Yer Tutucusu 1"/>
          <p:cNvSpPr>
            <a:spLocks noGrp="1"/>
          </p:cNvSpPr>
          <p:nvPr>
            <p:ph idx="1"/>
          </p:nvPr>
        </p:nvSpPr>
        <p:spPr>
          <a:xfrm>
            <a:off x="827584" y="1772816"/>
            <a:ext cx="3960440" cy="4680520"/>
          </a:xfrm>
        </p:spPr>
        <p:txBody>
          <a:bodyPr>
            <a:normAutofit/>
          </a:bodyPr>
          <a:lstStyle/>
          <a:p>
            <a:pPr>
              <a:buFont typeface="Wingdings" panose="05000000000000000000" pitchFamily="2" charset="2"/>
              <a:buChar char="Ø"/>
            </a:pPr>
            <a:r>
              <a:rPr lang="tr-TR" sz="2800" dirty="0">
                <a:latin typeface="Antique Olive Roman" panose="020B0603020204030204" pitchFamily="34" charset="0"/>
              </a:rPr>
              <a:t>Bilgisayar Oyunları</a:t>
            </a:r>
          </a:p>
          <a:p>
            <a:pPr>
              <a:buFont typeface="Wingdings" panose="05000000000000000000" pitchFamily="2" charset="2"/>
              <a:buChar char="Ø"/>
            </a:pPr>
            <a:r>
              <a:rPr lang="tr-TR" sz="2800" dirty="0">
                <a:latin typeface="Antique Olive Roman" panose="020B0603020204030204" pitchFamily="34" charset="0"/>
              </a:rPr>
              <a:t>Telefon Oyunları</a:t>
            </a:r>
          </a:p>
          <a:p>
            <a:pPr>
              <a:buFont typeface="Wingdings" panose="05000000000000000000" pitchFamily="2" charset="2"/>
              <a:buChar char="Ø"/>
            </a:pPr>
            <a:r>
              <a:rPr lang="tr-TR" sz="2800" dirty="0">
                <a:latin typeface="Antique Olive Roman" panose="020B0603020204030204" pitchFamily="34" charset="0"/>
              </a:rPr>
              <a:t>Konsol Oyunları</a:t>
            </a:r>
          </a:p>
          <a:p>
            <a:pPr>
              <a:buFont typeface="Wingdings" panose="05000000000000000000" pitchFamily="2" charset="2"/>
              <a:buChar char="Ø"/>
            </a:pPr>
            <a:r>
              <a:rPr lang="tr-TR" sz="2800" dirty="0">
                <a:latin typeface="Antique Olive Roman" panose="020B0603020204030204" pitchFamily="34" charset="0"/>
              </a:rPr>
              <a:t>Sanal Gerçeklik Oyunları</a:t>
            </a:r>
          </a:p>
        </p:txBody>
      </p:sp>
      <p:sp>
        <p:nvSpPr>
          <p:cNvPr id="8" name="İçerik Yer Tutucusu 1"/>
          <p:cNvSpPr txBox="1">
            <a:spLocks/>
          </p:cNvSpPr>
          <p:nvPr/>
        </p:nvSpPr>
        <p:spPr>
          <a:xfrm>
            <a:off x="4630681" y="2348880"/>
            <a:ext cx="3960440" cy="46805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tr-TR" sz="20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636912"/>
            <a:ext cx="3101330" cy="186079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689140"/>
            <a:ext cx="3229372" cy="1614686"/>
          </a:xfrm>
          <a:prstGeom prst="rect">
            <a:avLst/>
          </a:prstGeom>
        </p:spPr>
      </p:pic>
    </p:spTree>
    <p:extLst>
      <p:ext uri="{BB962C8B-B14F-4D97-AF65-F5344CB8AC3E}">
        <p14:creationId xmlns:p14="http://schemas.microsoft.com/office/powerpoint/2010/main" val="224764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a:t>Bilgisayar Oyunların Olumlu veya Olumsuz Etkileri Nelerdir?</a:t>
            </a:r>
          </a:p>
        </p:txBody>
      </p:sp>
      <p:sp>
        <p:nvSpPr>
          <p:cNvPr id="2" name="İçerik Yer Tutucusu 1"/>
          <p:cNvSpPr>
            <a:spLocks noGrp="1"/>
          </p:cNvSpPr>
          <p:nvPr>
            <p:ph idx="1"/>
          </p:nvPr>
        </p:nvSpPr>
        <p:spPr>
          <a:xfrm>
            <a:off x="364679" y="2074595"/>
            <a:ext cx="3960440" cy="4680520"/>
          </a:xfrm>
        </p:spPr>
        <p:txBody>
          <a:bodyPr>
            <a:normAutofit fontScale="70000" lnSpcReduction="20000"/>
          </a:bodyPr>
          <a:lstStyle/>
          <a:p>
            <a:pPr marL="0" indent="0">
              <a:buNone/>
            </a:pPr>
            <a:r>
              <a:rPr lang="tr-TR" sz="4500" dirty="0">
                <a:solidFill>
                  <a:srgbClr val="FF0000"/>
                </a:solidFill>
                <a:latin typeface="Antique Olive Roman" panose="020B0603020204030204" pitchFamily="34" charset="0"/>
              </a:rPr>
              <a:t>Olumsuz Etkileri</a:t>
            </a:r>
          </a:p>
          <a:p>
            <a:pPr>
              <a:buFont typeface="Wingdings" panose="05000000000000000000" pitchFamily="2" charset="2"/>
              <a:buChar char="Ø"/>
            </a:pPr>
            <a:r>
              <a:rPr lang="tr-TR" sz="2900" dirty="0">
                <a:latin typeface="Antique Olive Roman" panose="020B0603020204030204" pitchFamily="34" charset="0"/>
              </a:rPr>
              <a:t>Bilgisayar oyunları çok fazla vakit kaybına neden olabilir.</a:t>
            </a:r>
          </a:p>
          <a:p>
            <a:pPr>
              <a:buFont typeface="Wingdings" panose="05000000000000000000" pitchFamily="2" charset="2"/>
              <a:buChar char="Ø"/>
            </a:pPr>
            <a:r>
              <a:rPr lang="tr-TR" sz="2900" dirty="0">
                <a:latin typeface="Antique Olive Roman" panose="020B0603020204030204" pitchFamily="34" charset="0"/>
              </a:rPr>
              <a:t>Bireyleri yalnızlığa sürükleyebilir.</a:t>
            </a:r>
          </a:p>
          <a:p>
            <a:pPr>
              <a:buFont typeface="Wingdings" panose="05000000000000000000" pitchFamily="2" charset="2"/>
              <a:buChar char="Ø"/>
            </a:pPr>
            <a:r>
              <a:rPr lang="tr-TR" sz="2900" dirty="0">
                <a:latin typeface="Antique Olive Roman" panose="020B0603020204030204" pitchFamily="34" charset="0"/>
              </a:rPr>
              <a:t>Bazı oyunlar aşırı masrafa sebep olabilir.</a:t>
            </a:r>
          </a:p>
          <a:p>
            <a:pPr>
              <a:buFont typeface="Wingdings" panose="05000000000000000000" pitchFamily="2" charset="2"/>
              <a:buChar char="Ø"/>
            </a:pPr>
            <a:r>
              <a:rPr lang="tr-TR" sz="2900" dirty="0">
                <a:latin typeface="Antique Olive Roman" panose="020B0603020204030204" pitchFamily="34" charset="0"/>
              </a:rPr>
              <a:t>Bireyi gerçek yaşamdan uzaklaştırabilir.</a:t>
            </a:r>
          </a:p>
          <a:p>
            <a:pPr>
              <a:buFont typeface="Wingdings" panose="05000000000000000000" pitchFamily="2" charset="2"/>
              <a:buChar char="Ø"/>
            </a:pPr>
            <a:r>
              <a:rPr lang="tr-TR" sz="2900" dirty="0">
                <a:latin typeface="Antique Olive Roman" panose="020B0603020204030204" pitchFamily="34" charset="0"/>
              </a:rPr>
              <a:t>Zekayı durağanlaştırabilir ya da eğitiminiz için gerekli olan zamanı ayırmanıza engel olabilir.</a:t>
            </a:r>
            <a:endParaRPr lang="tr-TR" sz="2900" dirty="0">
              <a:solidFill>
                <a:srgbClr val="FF0000"/>
              </a:solidFill>
              <a:latin typeface="Antique Olive Roman" panose="020B0603020204030204" pitchFamily="34" charset="0"/>
            </a:endParaRPr>
          </a:p>
        </p:txBody>
      </p:sp>
      <p:sp>
        <p:nvSpPr>
          <p:cNvPr id="8" name="İçerik Yer Tutucusu 1"/>
          <p:cNvSpPr txBox="1">
            <a:spLocks/>
          </p:cNvSpPr>
          <p:nvPr/>
        </p:nvSpPr>
        <p:spPr>
          <a:xfrm>
            <a:off x="4716016" y="2052101"/>
            <a:ext cx="3960440" cy="46805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tr-TR" sz="2800" dirty="0">
                <a:solidFill>
                  <a:srgbClr val="FF0000"/>
                </a:solidFill>
                <a:latin typeface="Antique Olive Roman" panose="020B0603020204030204" pitchFamily="34" charset="0"/>
              </a:rPr>
              <a:t>Olumlu Etkileri</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El-göz koordinasyonunu geliştirir.</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Beyin jimnastiği yapmanıza yardımcı olur.</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 Düşünme ve strateji becerilerini geliştirir.</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Yaratıcılığı geliştirir.</a:t>
            </a:r>
          </a:p>
          <a:p>
            <a:pPr>
              <a:buClr>
                <a:schemeClr val="tx1"/>
              </a:buClr>
              <a:buFont typeface="Wingdings" panose="05000000000000000000" pitchFamily="2" charset="2"/>
              <a:buChar char="Ø"/>
            </a:pPr>
            <a:r>
              <a:rPr lang="tr-TR" sz="2000" dirty="0">
                <a:solidFill>
                  <a:schemeClr val="tx1"/>
                </a:solidFill>
                <a:latin typeface="Antique Olive Roman" panose="020B0603020204030204" pitchFamily="34" charset="0"/>
              </a:rPr>
              <a:t>Diğer uygulamalara adaptasyonu kolaylaştırır.</a:t>
            </a:r>
          </a:p>
          <a:p>
            <a:pPr marL="0" indent="0">
              <a:buNone/>
            </a:pPr>
            <a:r>
              <a:rPr lang="tr-TR" sz="2000" dirty="0">
                <a:solidFill>
                  <a:schemeClr val="tx1"/>
                </a:solidFill>
                <a:latin typeface="Antique Olive Roman" panose="020B0603020204030204" pitchFamily="34" charset="0"/>
              </a:rPr>
              <a:t>Not: </a:t>
            </a:r>
            <a:r>
              <a:rPr lang="tr-TR" sz="2000" dirty="0" err="1">
                <a:solidFill>
                  <a:schemeClr val="tx1"/>
                </a:solidFill>
                <a:latin typeface="Antique Olive Roman" panose="020B0603020204030204" pitchFamily="34" charset="0"/>
              </a:rPr>
              <a:t>Oynanılan</a:t>
            </a:r>
            <a:r>
              <a:rPr lang="tr-TR" sz="2000" dirty="0">
                <a:solidFill>
                  <a:schemeClr val="tx1"/>
                </a:solidFill>
                <a:latin typeface="Antique Olive Roman" panose="020B0603020204030204" pitchFamily="34" charset="0"/>
              </a:rPr>
              <a:t> oyuna göre olumlu ve olumsuz örnekler çoğaltılabilir</a:t>
            </a:r>
          </a:p>
        </p:txBody>
      </p:sp>
    </p:spTree>
    <p:extLst>
      <p:ext uri="{BB962C8B-B14F-4D97-AF65-F5344CB8AC3E}">
        <p14:creationId xmlns:p14="http://schemas.microsoft.com/office/powerpoint/2010/main" val="4278817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Devre</Template>
  <TotalTime>232</TotalTime>
  <Words>261</Words>
  <Application>Microsoft Office PowerPoint</Application>
  <PresentationFormat>Ekran Gösterisi (4:3)</PresentationFormat>
  <Paragraphs>55</Paragraphs>
  <Slides>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Antique Olive Roman</vt:lpstr>
      <vt:lpstr>Arial</vt:lpstr>
      <vt:lpstr>Calibri</vt:lpstr>
      <vt:lpstr>Symbol</vt:lpstr>
      <vt:lpstr>Trebuchet MS</vt:lpstr>
      <vt:lpstr>Tw Cen MT</vt:lpstr>
      <vt:lpstr>Wingdings</vt:lpstr>
      <vt:lpstr>Devre</vt:lpstr>
      <vt:lpstr>6.1.7 Dijital Dünya  6.1.7 D – Oyun da Neymiş?</vt:lpstr>
      <vt:lpstr>Oyun da Neymiş</vt:lpstr>
      <vt:lpstr>Oyun da Neymiş</vt:lpstr>
      <vt:lpstr>Oyunları Neden  Oynuyorsunuz?</vt:lpstr>
      <vt:lpstr>Dijital Oyun Nedir?</vt:lpstr>
      <vt:lpstr>Dijital Oyunlar</vt:lpstr>
      <vt:lpstr>Oynadığımız Oyunların Olumlu veya Olumsuz Etkileri Nelerdir?</vt:lpstr>
      <vt:lpstr>Oyun Platformaları</vt:lpstr>
      <vt:lpstr>Bilgisayar Oyunların Olumlu veya Olumsuz Etkileri Nelerdir?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6.1.6 Dijital Dünyanın Suçluları 6.1.6 B Bilişim Suçları</dc:title>
  <dc:creator>Efe</dc:creator>
  <cp:lastModifiedBy>BTLab</cp:lastModifiedBy>
  <cp:revision>49</cp:revision>
  <dcterms:created xsi:type="dcterms:W3CDTF">2019-10-09T12:21:54Z</dcterms:created>
  <dcterms:modified xsi:type="dcterms:W3CDTF">2025-10-16T17:48:42Z</dcterms:modified>
</cp:coreProperties>
</file>