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73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1BAF0D-2D0C-4107-98B6-F227C5DE876E}" type="datetimeFigureOut">
              <a:rPr lang="tr-TR" smtClean="0"/>
              <a:t>16.10.2025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1A30FD-E77A-4817-B932-D7B3B318C4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88719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1A30FD-E77A-4817-B932-D7B3B318C4F3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98013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66" name="Group 65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67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68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9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0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71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2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3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4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5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6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7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8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9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0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1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2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3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4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5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6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7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8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9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0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1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2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3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4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5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96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7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8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9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0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1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2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3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4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5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6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7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08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9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0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1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2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3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4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5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6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7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8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9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20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0238" y="1122363"/>
            <a:ext cx="6593681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0238" y="3602038"/>
            <a:ext cx="6593681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801052" y="5410202"/>
            <a:ext cx="2057400" cy="365125"/>
          </a:xfrm>
        </p:spPr>
        <p:txBody>
          <a:bodyPr/>
          <a:lstStyle/>
          <a:p>
            <a:fld id="{C0E69E80-3E51-4647-A8CF-8100FFEDB79D}" type="datetime1">
              <a:rPr lang="tr-TR" smtClean="0"/>
              <a:t>16.10.2025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00237" y="5410202"/>
            <a:ext cx="3843665" cy="365125"/>
          </a:xfrm>
        </p:spPr>
        <p:txBody>
          <a:bodyPr/>
          <a:lstStyle/>
          <a:p>
            <a:r>
              <a:rPr lang="tr-TR"/>
              <a:t>https://btveyazilimdersi.blogspot.com/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15603" y="5410200"/>
            <a:ext cx="578317" cy="3651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5535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4304665"/>
            <a:ext cx="7434266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56058" y="606426"/>
            <a:ext cx="7434266" cy="3299778"/>
          </a:xfrm>
          <a:prstGeom prst="round2DiagRect">
            <a:avLst>
              <a:gd name="adj1" fmla="val 5101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24" y="5124020"/>
            <a:ext cx="7433144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52EF3-E897-44AA-B040-6F27EAAA47AF}" type="datetime1">
              <a:rPr lang="tr-TR" smtClean="0"/>
              <a:t>16.10.2025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https://btveyazilimdersi.blogspot.com/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6411925"/>
      </p:ext>
    </p:extLst>
  </p:cSld>
  <p:clrMapOvr>
    <a:masterClrMapping/>
  </p:clrMapOvr>
  <p:hf sldNum="0"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93" y="609600"/>
            <a:ext cx="7429466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8" y="4419600"/>
            <a:ext cx="7428344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52EF3-E897-44AA-B040-6F27EAAA47AF}" type="datetime1">
              <a:rPr lang="tr-TR" smtClean="0"/>
              <a:t>16.10.2025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https://btveyazilimdersi.blogspot.com/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1270037"/>
      </p:ext>
    </p:extLst>
  </p:cSld>
  <p:clrMapOvr>
    <a:masterClrMapping/>
  </p:clrMapOvr>
  <p:hf sldNum="0"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609600"/>
            <a:ext cx="6977064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365557"/>
            <a:ext cx="6564224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8" y="4309919"/>
            <a:ext cx="74295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52EF3-E897-44AA-B040-6F27EAAA47AF}" type="datetime1">
              <a:rPr lang="tr-TR" smtClean="0"/>
              <a:t>16.10.2025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https://btveyazilimdersi.blogspot.com/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52" name="TextBox 51"/>
          <p:cNvSpPr txBox="1"/>
          <p:nvPr/>
        </p:nvSpPr>
        <p:spPr>
          <a:xfrm>
            <a:off x="696579" y="718458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817473" y="2764972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1920575"/>
      </p:ext>
    </p:extLst>
  </p:cSld>
  <p:clrMapOvr>
    <a:masterClrMapping/>
  </p:clrMapOvr>
  <p:hf sldNum="0"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2134042"/>
            <a:ext cx="74295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23" y="4657655"/>
            <a:ext cx="7428379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52EF3-E897-44AA-B040-6F27EAAA47AF}" type="datetime1">
              <a:rPr lang="tr-TR" smtClean="0"/>
              <a:t>16.10.2025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https://btveyazilimdersi.blogspot.com/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6524008"/>
      </p:ext>
    </p:extLst>
  </p:cSld>
  <p:clrMapOvr>
    <a:masterClrMapping/>
  </p:clrMapOvr>
  <p:hf sldNum="0"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56060" y="609600"/>
            <a:ext cx="7429499" cy="190500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856058" y="2674463"/>
            <a:ext cx="2397674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856059" y="3360263"/>
            <a:ext cx="2396432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86075" y="2677635"/>
            <a:ext cx="238828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86075" y="3363435"/>
            <a:ext cx="238895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89332" y="2674463"/>
            <a:ext cx="2396226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89332" y="3360263"/>
            <a:ext cx="2396226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52EF3-E897-44AA-B040-6F27EAAA47AF}" type="datetime1">
              <a:rPr lang="tr-TR" smtClean="0"/>
              <a:t>16.10.2025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https://btveyazilimdersi.blogspot.com/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963106"/>
      </p:ext>
    </p:extLst>
  </p:cSld>
  <p:clrMapOvr>
    <a:masterClrMapping/>
  </p:clrMapOvr>
  <p:hf sldNum="0"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56059" y="609600"/>
            <a:ext cx="7429499" cy="190500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856060" y="4404596"/>
            <a:ext cx="239643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56060" y="2666998"/>
            <a:ext cx="239643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856060" y="4980859"/>
            <a:ext cx="239643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66790" y="4404596"/>
            <a:ext cx="24003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66790" y="2666998"/>
            <a:ext cx="2399205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65695" y="4980857"/>
            <a:ext cx="24003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89426" y="4404595"/>
            <a:ext cx="2393056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89332" y="2666998"/>
            <a:ext cx="2396227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89332" y="4980855"/>
            <a:ext cx="2396226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52EF3-E897-44AA-B040-6F27EAAA47AF}" type="datetime1">
              <a:rPr lang="tr-TR" smtClean="0"/>
              <a:t>16.10.2025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cap="all" baseline="0"/>
            </a:lvl1pPr>
          </a:lstStyle>
          <a:p>
            <a:r>
              <a:rPr lang="tr-TR"/>
              <a:t>https://btveyazilimdersi.blogspot.com/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8465632"/>
      </p:ext>
    </p:extLst>
  </p:cSld>
  <p:clrMapOvr>
    <a:masterClrMapping/>
  </p:clrMapOvr>
  <p:hf sldNum="0" hd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52EF3-E897-44AA-B040-6F27EAAA47AF}" type="datetime1">
              <a:rPr lang="tr-TR" smtClean="0"/>
              <a:t>16.10.2025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https://btveyazilimdersi.blogspot.com/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8000701"/>
      </p:ext>
    </p:extLst>
  </p:cSld>
  <p:clrMapOvr>
    <a:masterClrMapping/>
  </p:clrMapOvr>
  <p:hf sldNum="0" hd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1" y="609600"/>
            <a:ext cx="1503758" cy="5181601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6057" y="609600"/>
            <a:ext cx="5811443" cy="5181601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89579-4C5F-4F2B-A5F7-74C2D36B6C50}" type="datetime1">
              <a:rPr lang="tr-TR" smtClean="0"/>
              <a:t>16.10.2025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https://btveyazilimdersi.blogspot.com/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6631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1"/>
          <p:cNvSpPr>
            <a:spLocks noGrp="1"/>
          </p:cNvSpPr>
          <p:nvPr>
            <p:ph type="title"/>
          </p:nvPr>
        </p:nvSpPr>
        <p:spPr>
          <a:xfrm>
            <a:off x="856060" y="618518"/>
            <a:ext cx="7429499" cy="147857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8" name="Content Placeholder 2"/>
          <p:cNvSpPr>
            <a:spLocks noGrp="1"/>
          </p:cNvSpPr>
          <p:nvPr>
            <p:ph idx="1"/>
          </p:nvPr>
        </p:nvSpPr>
        <p:spPr>
          <a:xfrm>
            <a:off x="856060" y="2249487"/>
            <a:ext cx="7429499" cy="3541714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9" name="Date Placeholder 3"/>
          <p:cNvSpPr>
            <a:spLocks noGrp="1"/>
          </p:cNvSpPr>
          <p:nvPr>
            <p:ph type="dt" sz="half" idx="10"/>
          </p:nvPr>
        </p:nvSpPr>
        <p:spPr>
          <a:xfrm>
            <a:off x="5592691" y="5883277"/>
            <a:ext cx="2057400" cy="365125"/>
          </a:xfrm>
        </p:spPr>
        <p:txBody>
          <a:bodyPr/>
          <a:lstStyle/>
          <a:p>
            <a:fld id="{0C85FF6A-A15E-4F9D-8FDE-18049A44E716}" type="datetime1">
              <a:rPr lang="tr-TR" smtClean="0"/>
              <a:t>16.10.2025</a:t>
            </a:fld>
            <a:endParaRPr lang="tr-TR"/>
          </a:p>
        </p:txBody>
      </p:sp>
      <p:sp>
        <p:nvSpPr>
          <p:cNvPr id="5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56059" y="5883276"/>
            <a:ext cx="4679482" cy="365125"/>
          </a:xfrm>
        </p:spPr>
        <p:txBody>
          <a:bodyPr/>
          <a:lstStyle/>
          <a:p>
            <a:r>
              <a:rPr lang="tr-TR"/>
              <a:t>https://btveyazilimdersi.blogspot.com/</a:t>
            </a:r>
          </a:p>
        </p:txBody>
      </p:sp>
      <p:sp>
        <p:nvSpPr>
          <p:cNvPr id="5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07241" y="5883275"/>
            <a:ext cx="578317" cy="3651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6758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1419227"/>
            <a:ext cx="74295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6058" y="4424362"/>
            <a:ext cx="74295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52EF3-E897-44AA-B040-6F27EAAA47AF}" type="datetime1">
              <a:rPr lang="tr-TR" smtClean="0"/>
              <a:t>16.10.2025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https://btveyazilimdersi.blogspot.com/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0789055"/>
      </p:ext>
    </p:extLst>
  </p:cSld>
  <p:clrMapOvr>
    <a:masterClrMapping/>
  </p:clrMapOvr>
  <p:hf sldNum="0"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6058" y="2249486"/>
            <a:ext cx="3658792" cy="3541714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2249486"/>
            <a:ext cx="3656408" cy="3541714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52EF3-E897-44AA-B040-6F27EAAA47AF}" type="datetime1">
              <a:rPr lang="tr-TR" smtClean="0"/>
              <a:t>16.10.2025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https://btveyazilimdersi.blogspot.com/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5815041"/>
      </p:ext>
    </p:extLst>
  </p:cSld>
  <p:clrMapOvr>
    <a:masterClrMapping/>
  </p:clrMapOvr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619127"/>
            <a:ext cx="7429500" cy="1477961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8902" y="2249486"/>
            <a:ext cx="3435949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6058" y="3073398"/>
            <a:ext cx="3658793" cy="2717801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1992" y="2249485"/>
            <a:ext cx="3433565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3073398"/>
            <a:ext cx="3656408" cy="2717801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C9077-7161-46E6-BAA8-1AE5D7A1D817}" type="datetime1">
              <a:rPr lang="tr-TR" smtClean="0"/>
              <a:t>16.10.2025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https://btveyazilimdersi.blogspot.com/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85445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34C45-D488-466C-841B-408B99A27FE3}" type="datetime1">
              <a:rPr lang="tr-TR" smtClean="0"/>
              <a:t>16.10.2025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https://btveyazilimdersi.blogspot.com/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4298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8A1F6-2194-4A1B-B75E-B80CDB41F3EB}" type="datetime1">
              <a:rPr lang="tr-TR" smtClean="0"/>
              <a:t>16.10.2025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https://btveyazilimdersi.blogspot.com/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4578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029" y="609601"/>
            <a:ext cx="2892028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150" y="592666"/>
            <a:ext cx="4418407" cy="5198534"/>
          </a:xfrm>
        </p:spPr>
        <p:txBody>
          <a:bodyPr anchor="ctr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029" y="2249486"/>
            <a:ext cx="2892028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4D7F8-EF96-415C-933A-BFC2A65A7CF8}" type="datetime1">
              <a:rPr lang="tr-TR" smtClean="0"/>
              <a:t>16.10.2025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https://btveyazilimdersi.blogspot.com/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156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61" y="609600"/>
            <a:ext cx="3753962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32866" y="609600"/>
            <a:ext cx="3452693" cy="5181602"/>
          </a:xfrm>
          <a:prstGeom prst="round2DiagRect">
            <a:avLst>
              <a:gd name="adj1" fmla="val 6074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3200"/>
            </a:lvl1pPr>
          </a:lstStyle>
          <a:p>
            <a:pPr marL="0" lvl="0" indent="0">
              <a:buNone/>
            </a:pPr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9" y="2249486"/>
            <a:ext cx="3753964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9DD3D-4418-4E4E-99C0-269C85C7251A}" type="datetime1">
              <a:rPr lang="tr-TR" smtClean="0"/>
              <a:t>16.10.2025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https://btveyazilimdersi.blogspot.com/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7601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9041774" cy="6858001"/>
            <a:chOff x="-14288" y="0"/>
            <a:chExt cx="9041774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8352798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6060" y="618518"/>
            <a:ext cx="7429499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6060" y="2249487"/>
            <a:ext cx="74294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92691" y="588327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E52EF3-E897-44AA-B040-6F27EAAA47AF}" type="datetime1">
              <a:rPr lang="tr-TR" smtClean="0"/>
              <a:t>16.10.2025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56059" y="5883276"/>
            <a:ext cx="467948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/>
              <a:t>https://btveyazilimdersi.blogspot.com/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07241" y="5883275"/>
            <a:ext cx="578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234410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g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g"/><Relationship Id="rId4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763688" y="1700808"/>
            <a:ext cx="6593681" cy="3528392"/>
          </a:xfrm>
        </p:spPr>
        <p:txBody>
          <a:bodyPr>
            <a:normAutofit/>
          </a:bodyPr>
          <a:lstStyle/>
          <a:p>
            <a:pPr algn="ctr"/>
            <a:r>
              <a:rPr lang="tr-TR" dirty="0">
                <a:latin typeface="Antique Olive Roman" panose="020B0603020204030204" pitchFamily="34" charset="0"/>
              </a:rPr>
              <a:t>6.1.7 Dijital Dünya</a:t>
            </a:r>
            <a:br>
              <a:rPr lang="tr-TR" dirty="0">
                <a:latin typeface="Antique Olive Roman" panose="020B0603020204030204" pitchFamily="34" charset="0"/>
              </a:rPr>
            </a:br>
            <a:br>
              <a:rPr lang="tr-TR" dirty="0">
                <a:latin typeface="Antique Olive Roman" panose="020B0603020204030204" pitchFamily="34" charset="0"/>
              </a:rPr>
            </a:br>
            <a:r>
              <a:rPr lang="tr-TR" dirty="0">
                <a:latin typeface="Antique Olive Roman" panose="020B0603020204030204" pitchFamily="34" charset="0"/>
              </a:rPr>
              <a:t>6.1.7 A Bir Varmış Bir Yokmuş Eski Günlerde</a:t>
            </a:r>
          </a:p>
        </p:txBody>
      </p:sp>
    </p:spTree>
    <p:extLst>
      <p:ext uri="{BB962C8B-B14F-4D97-AF65-F5344CB8AC3E}">
        <p14:creationId xmlns:p14="http://schemas.microsoft.com/office/powerpoint/2010/main" val="16118139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b="1" dirty="0">
                <a:latin typeface="Antique Olive Roman" panose="020B0603020204030204" pitchFamily="34" charset="0"/>
              </a:rPr>
              <a:t>Bir Varmış Bir Yokmuş Eski Günlerde</a:t>
            </a:r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827424" y="1916832"/>
            <a:ext cx="4464496" cy="4680520"/>
          </a:xfrm>
        </p:spPr>
        <p:txBody>
          <a:bodyPr>
            <a:normAutofit/>
          </a:bodyPr>
          <a:lstStyle/>
          <a:p>
            <a:pPr marL="0" indent="0" algn="ctr" fontAlgn="base">
              <a:buNone/>
            </a:pPr>
            <a:endParaRPr lang="tr-TR" sz="3200" b="1" dirty="0"/>
          </a:p>
          <a:p>
            <a:pPr marL="0" indent="0" fontAlgn="base">
              <a:buNone/>
            </a:pPr>
            <a:r>
              <a:rPr lang="tr-TR" sz="3600" b="1" dirty="0">
                <a:latin typeface="Antique Olive Roman" panose="020B0603020204030204" pitchFamily="34" charset="0"/>
              </a:rPr>
              <a:t>İnternet yokken insanlar neler yapıyordu?</a:t>
            </a:r>
            <a:endParaRPr lang="tr-TR" sz="3600" dirty="0">
              <a:latin typeface="Antique Olive Roman" panose="020B0603020204030204" pitchFamily="34" charset="0"/>
            </a:endParaRPr>
          </a:p>
          <a:p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2882105"/>
            <a:ext cx="3587625" cy="21513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4166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000" b="1" dirty="0">
                <a:latin typeface="Antique Olive Roman" panose="020B0603020204030204" pitchFamily="34" charset="0"/>
              </a:rPr>
              <a:t>Bir Varmış Bir Yokmuş Eski Günlerde</a:t>
            </a:r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846805" y="1943831"/>
            <a:ext cx="4248472" cy="4680520"/>
          </a:xfrm>
        </p:spPr>
        <p:txBody>
          <a:bodyPr>
            <a:normAutofit fontScale="92500"/>
          </a:bodyPr>
          <a:lstStyle/>
          <a:p>
            <a:pPr marL="0" indent="0" algn="ctr" fontAlgn="base">
              <a:buNone/>
            </a:pPr>
            <a:endParaRPr lang="tr-TR" sz="3200" b="1" dirty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tr-TR" sz="3900" dirty="0">
                <a:latin typeface="Antique Olive Roman" panose="020B0603020204030204" pitchFamily="34" charset="0"/>
              </a:rPr>
              <a:t>radyo dinlemek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tr-TR" sz="3900" dirty="0">
                <a:latin typeface="Antique Olive Roman" panose="020B0603020204030204" pitchFamily="34" charset="0"/>
              </a:rPr>
              <a:t> TV izlemek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tr-TR" sz="3900" dirty="0">
                <a:latin typeface="Antique Olive Roman" panose="020B0603020204030204" pitchFamily="34" charset="0"/>
              </a:rPr>
              <a:t>Gazete okumak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tr-TR" sz="3900" dirty="0">
                <a:latin typeface="Antique Olive Roman" panose="020B0603020204030204" pitchFamily="34" charset="0"/>
              </a:rPr>
              <a:t>Mektuplaşmak</a:t>
            </a: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2420888"/>
            <a:ext cx="1368152" cy="1368152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3284984"/>
            <a:ext cx="1281683" cy="999107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39" y="4365105"/>
            <a:ext cx="1281683" cy="864096"/>
          </a:xfrm>
          <a:prstGeom prst="rect">
            <a:avLst/>
          </a:prstGeom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5229201"/>
            <a:ext cx="1307552" cy="971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20618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971600" y="510270"/>
            <a:ext cx="7529983" cy="1478570"/>
          </a:xfrm>
        </p:spPr>
        <p:txBody>
          <a:bodyPr>
            <a:normAutofit/>
          </a:bodyPr>
          <a:lstStyle/>
          <a:p>
            <a:pPr algn="ctr"/>
            <a:r>
              <a:rPr lang="tr-TR" sz="4000" b="1" dirty="0">
                <a:latin typeface="Antique Olive Roman" panose="020B0603020204030204" pitchFamily="34" charset="0"/>
              </a:rPr>
              <a:t>İnterneti Niçin Kullanırız?</a:t>
            </a:r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789830" y="1943831"/>
            <a:ext cx="4392488" cy="4680520"/>
          </a:xfrm>
        </p:spPr>
        <p:txBody>
          <a:bodyPr>
            <a:normAutofit fontScale="92500"/>
          </a:bodyPr>
          <a:lstStyle/>
          <a:p>
            <a:pPr marL="0" indent="0" algn="ctr" fontAlgn="base">
              <a:buNone/>
            </a:pPr>
            <a:endParaRPr lang="tr-TR" sz="3200" b="1" dirty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tr-TR" sz="3900" dirty="0">
                <a:latin typeface="Antique Olive Roman" panose="020B0603020204030204" pitchFamily="34" charset="0"/>
              </a:rPr>
              <a:t>Oyun Oynamak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tr-TR" sz="3900" dirty="0">
                <a:latin typeface="Antique Olive Roman" panose="020B0603020204030204" pitchFamily="34" charset="0"/>
              </a:rPr>
              <a:t> İletişim Kurmak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tr-TR" sz="3900" dirty="0">
                <a:latin typeface="Antique Olive Roman" panose="020B0603020204030204" pitchFamily="34" charset="0"/>
              </a:rPr>
              <a:t>Sosyal Medyayı Kullanmak</a:t>
            </a: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2420888"/>
            <a:ext cx="1368152" cy="1368152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3284984"/>
            <a:ext cx="1281683" cy="999107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39" y="4365105"/>
            <a:ext cx="1281683" cy="864096"/>
          </a:xfrm>
          <a:prstGeom prst="rect">
            <a:avLst/>
          </a:prstGeom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5229201"/>
            <a:ext cx="1307552" cy="971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71067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857250" y="351280"/>
            <a:ext cx="7429499" cy="1478570"/>
          </a:xfrm>
        </p:spPr>
        <p:txBody>
          <a:bodyPr>
            <a:normAutofit/>
          </a:bodyPr>
          <a:lstStyle/>
          <a:p>
            <a:pPr algn="ctr"/>
            <a:r>
              <a:rPr lang="tr-TR" sz="4000" b="1" dirty="0">
                <a:latin typeface="Antique Olive Roman" panose="020B0603020204030204" pitchFamily="34" charset="0"/>
              </a:rPr>
              <a:t>Teknoloji İle Hangi Alışkanlıklarımız Değişti?</a:t>
            </a:r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1007215" y="1837200"/>
            <a:ext cx="4508384" cy="4680520"/>
          </a:xfrm>
        </p:spPr>
        <p:txBody>
          <a:bodyPr>
            <a:noAutofit/>
          </a:bodyPr>
          <a:lstStyle/>
          <a:p>
            <a:pPr fontAlgn="base">
              <a:buFont typeface="Wingdings" panose="05000000000000000000" pitchFamily="2" charset="2"/>
              <a:buChar char="Ø"/>
            </a:pPr>
            <a:r>
              <a:rPr lang="tr-TR" sz="3600" dirty="0">
                <a:latin typeface="Antique Olive Roman" panose="020B0603020204030204" pitchFamily="34" charset="0"/>
              </a:rPr>
              <a:t>Haberleşme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tr-TR" sz="3600" dirty="0">
                <a:latin typeface="Antique Olive Roman" panose="020B0603020204030204" pitchFamily="34" charset="0"/>
              </a:rPr>
              <a:t> Bilgi edinme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tr-TR" sz="3600" dirty="0">
                <a:latin typeface="Antique Olive Roman" panose="020B0603020204030204" pitchFamily="34" charset="0"/>
              </a:rPr>
              <a:t>Alışveriş yapmak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tr-TR" sz="3600" dirty="0">
                <a:latin typeface="Antique Olive Roman" panose="020B0603020204030204" pitchFamily="34" charset="0"/>
              </a:rPr>
              <a:t>Eğitim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tr-TR" sz="3600" dirty="0">
                <a:latin typeface="Antique Olive Roman" panose="020B0603020204030204" pitchFamily="34" charset="0"/>
              </a:rPr>
              <a:t>Güvenlik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tr-TR" sz="3600" dirty="0">
                <a:latin typeface="Antique Olive Roman" panose="020B0603020204030204" pitchFamily="34" charset="0"/>
              </a:rPr>
              <a:t>Sağlık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0004" y="4109113"/>
            <a:ext cx="1916189" cy="1083475"/>
          </a:xfrm>
          <a:prstGeom prst="rect">
            <a:avLst/>
          </a:prstGeom>
        </p:spPr>
      </p:pic>
      <p:pic>
        <p:nvPicPr>
          <p:cNvPr id="10" name="Resim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3133697"/>
            <a:ext cx="1916189" cy="927621"/>
          </a:xfrm>
          <a:prstGeom prst="rect">
            <a:avLst/>
          </a:prstGeom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5599" y="2009070"/>
            <a:ext cx="2004681" cy="1068902"/>
          </a:xfrm>
          <a:prstGeom prst="rect">
            <a:avLst/>
          </a:prstGeom>
        </p:spPr>
      </p:pic>
      <p:pic>
        <p:nvPicPr>
          <p:cNvPr id="12" name="Resim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5599" y="5263992"/>
            <a:ext cx="2273395" cy="936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93136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sz="4000" b="1" dirty="0">
                <a:latin typeface="Antique Olive Roman" panose="020B0603020204030204" pitchFamily="34" charset="0"/>
              </a:rPr>
              <a:t>İnternet Üzerinden Alışveriş Yapmak Neleri Etkiler?</a:t>
            </a:r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755576" y="1962896"/>
            <a:ext cx="4968552" cy="4680520"/>
          </a:xfrm>
        </p:spPr>
        <p:txBody>
          <a:bodyPr>
            <a:noAutofit/>
          </a:bodyPr>
          <a:lstStyle/>
          <a:p>
            <a:pPr marL="0" indent="0" fontAlgn="base">
              <a:buNone/>
            </a:pPr>
            <a:r>
              <a:rPr lang="tr-TR" sz="2000" dirty="0">
                <a:latin typeface="Antique Olive Roman" panose="020B0603020204030204" pitchFamily="34" charset="0"/>
              </a:rPr>
              <a:t>İnsanlar çarşı veya market gezmek yerine oturduğu yerden istediği ürünü alıp evine kadar getirtebiliyor.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tr-TR" sz="2000" dirty="0">
                <a:latin typeface="Antique Olive Roman" panose="020B0603020204030204" pitchFamily="34" charset="0"/>
              </a:rPr>
              <a:t>Gıda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tr-TR" sz="2000" dirty="0">
                <a:latin typeface="Antique Olive Roman" panose="020B0603020204030204" pitchFamily="34" charset="0"/>
              </a:rPr>
              <a:t>Giyim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tr-TR" sz="2000" dirty="0">
                <a:latin typeface="Antique Olive Roman" panose="020B0603020204030204" pitchFamily="34" charset="0"/>
              </a:rPr>
              <a:t>Elektronik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tr-TR" sz="2000" dirty="0">
                <a:latin typeface="Antique Olive Roman" panose="020B0603020204030204" pitchFamily="34" charset="0"/>
              </a:rPr>
              <a:t>Beyaz Eşya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tr-TR" sz="2000" dirty="0">
                <a:latin typeface="Antique Olive Roman" panose="020B0603020204030204" pitchFamily="34" charset="0"/>
              </a:rPr>
              <a:t>Oyuncak </a:t>
            </a:r>
            <a:r>
              <a:rPr lang="tr-TR" sz="2000" dirty="0" err="1">
                <a:latin typeface="Antique Olive Roman" panose="020B0603020204030204" pitchFamily="34" charset="0"/>
              </a:rPr>
              <a:t>v.s</a:t>
            </a:r>
            <a:r>
              <a:rPr lang="tr-TR" sz="2000" dirty="0">
                <a:latin typeface="Antique Olive Roman" panose="020B0603020204030204" pitchFamily="34" charset="0"/>
              </a:rPr>
              <a:t> gibi mağazalar etkilendiği gibi internet üzerinden satış yapıyorsa daha büyük kitlelere satış yapabilirler.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3497" y="4360205"/>
            <a:ext cx="1916189" cy="1083475"/>
          </a:xfrm>
          <a:prstGeom prst="rect">
            <a:avLst/>
          </a:prstGeom>
        </p:spPr>
      </p:pic>
      <p:pic>
        <p:nvPicPr>
          <p:cNvPr id="10" name="Resim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3498" y="3375535"/>
            <a:ext cx="1916189" cy="927621"/>
          </a:xfrm>
          <a:prstGeom prst="rect">
            <a:avLst/>
          </a:prstGeom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2268838"/>
            <a:ext cx="2004681" cy="1068902"/>
          </a:xfrm>
          <a:prstGeom prst="rect">
            <a:avLst/>
          </a:prstGeom>
        </p:spPr>
      </p:pic>
      <p:pic>
        <p:nvPicPr>
          <p:cNvPr id="12" name="Resim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5476835"/>
            <a:ext cx="2273395" cy="936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14773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899592" y="434509"/>
            <a:ext cx="7601991" cy="1478570"/>
          </a:xfrm>
        </p:spPr>
        <p:txBody>
          <a:bodyPr>
            <a:normAutofit fontScale="90000"/>
          </a:bodyPr>
          <a:lstStyle/>
          <a:p>
            <a:pPr algn="ctr"/>
            <a:r>
              <a:rPr lang="tr-TR" sz="4000" b="1" dirty="0">
                <a:latin typeface="Antique Olive Roman" panose="020B0603020204030204" pitchFamily="34" charset="0"/>
              </a:rPr>
              <a:t>Teknoloji, Meslek Oluşumlarını Etkilemiş midir?</a:t>
            </a:r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899592" y="1913079"/>
            <a:ext cx="5328592" cy="4680520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tr-TR" sz="3200" dirty="0">
                <a:latin typeface="Antique Olive Roman" panose="020B0603020204030204" pitchFamily="34" charset="0"/>
              </a:rPr>
              <a:t>Teknolojinin gelişmesi ile beraber bazı meslek grupları yok olmakta diğer yandan bazı meslek grupları da ortaya çıkmaktadır.</a:t>
            </a: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2304260"/>
            <a:ext cx="2232387" cy="1478570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6703" y="3933056"/>
            <a:ext cx="2227884" cy="1194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92060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359532" y="294246"/>
            <a:ext cx="8424936" cy="1478570"/>
          </a:xfrm>
        </p:spPr>
        <p:txBody>
          <a:bodyPr>
            <a:noAutofit/>
          </a:bodyPr>
          <a:lstStyle/>
          <a:p>
            <a:pPr algn="ctr"/>
            <a:r>
              <a:rPr lang="tr-TR" sz="4000" b="1" dirty="0">
                <a:latin typeface="Antique Olive Roman" panose="020B0603020204030204" pitchFamily="34" charset="0"/>
              </a:rPr>
              <a:t>Teknoloji, Meslek Oluşumlarını Etkilemiş midir?</a:t>
            </a:r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755576" y="1772816"/>
            <a:ext cx="4320480" cy="5016758"/>
          </a:xfrm>
        </p:spPr>
        <p:txBody>
          <a:bodyPr>
            <a:noAutofit/>
          </a:bodyPr>
          <a:lstStyle/>
          <a:p>
            <a:pPr fontAlgn="base">
              <a:buFont typeface="Wingdings" panose="05000000000000000000" pitchFamily="2" charset="2"/>
              <a:buChar char="Ø"/>
            </a:pPr>
            <a:r>
              <a:rPr lang="tr-TR" sz="1400" dirty="0">
                <a:latin typeface="Antique Olive Roman" panose="020B0603020204030204" pitchFamily="34" charset="0"/>
              </a:rPr>
              <a:t>Arttırılmış gerçeklik seyahat oluşturucusu,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tr-TR" sz="1400" dirty="0">
                <a:latin typeface="Antique Olive Roman" panose="020B0603020204030204" pitchFamily="34" charset="0"/>
              </a:rPr>
              <a:t> yapay zeka tabanlı sağlık teknisyeni, 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tr-TR" sz="1400" dirty="0">
                <a:latin typeface="Antique Olive Roman" panose="020B0603020204030204" pitchFamily="34" charset="0"/>
              </a:rPr>
              <a:t>yapay zeka tabanlı müşteri hizmetleri yöneticisi, 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tr-TR" sz="1400" dirty="0">
                <a:latin typeface="Antique Olive Roman" panose="020B0603020204030204" pitchFamily="34" charset="0"/>
              </a:rPr>
              <a:t>yapay zeka tabanlı dijital stratejist, 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tr-TR" sz="1400" dirty="0">
                <a:latin typeface="Antique Olive Roman" panose="020B0603020204030204" pitchFamily="34" charset="0"/>
              </a:rPr>
              <a:t>yapay zeka tabanlı otoban kontrolörü, 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tr-TR" sz="1400" dirty="0">
                <a:latin typeface="Antique Olive Roman" panose="020B0603020204030204" pitchFamily="34" charset="0"/>
              </a:rPr>
              <a:t>yapay zeka tabanlı tedarik zinciri tasarımcısı, 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tr-TR" sz="1400" dirty="0">
                <a:latin typeface="Antique Olive Roman" panose="020B0603020204030204" pitchFamily="34" charset="0"/>
              </a:rPr>
              <a:t>yapay zeka tabanlı sistem analisti, yapay zeka teknisyeni, 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tr-TR" sz="1400" dirty="0">
                <a:latin typeface="Antique Olive Roman" panose="020B0603020204030204" pitchFamily="34" charset="0"/>
              </a:rPr>
              <a:t>yapay zeka eğitmeni, 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tr-TR" sz="1400" dirty="0">
                <a:latin typeface="Antique Olive Roman" panose="020B0603020204030204" pitchFamily="34" charset="0"/>
              </a:rPr>
              <a:t>analitik çevirmeni, 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tr-TR" sz="1400" dirty="0">
                <a:latin typeface="Antique Olive Roman" panose="020B0603020204030204" pitchFamily="34" charset="0"/>
              </a:rPr>
              <a:t>arttırılmış gerçeklik kullanıcı deneyim tasarımcısı, </a:t>
            </a:r>
          </a:p>
        </p:txBody>
      </p:sp>
      <p:sp>
        <p:nvSpPr>
          <p:cNvPr id="4" name="Metin kutusu 3"/>
          <p:cNvSpPr txBox="1"/>
          <p:nvPr/>
        </p:nvSpPr>
        <p:spPr>
          <a:xfrm>
            <a:off x="4860032" y="1772816"/>
            <a:ext cx="4079963" cy="40318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tr-TR" sz="1600" dirty="0">
                <a:latin typeface="Antique Olive Roman" panose="020B0603020204030204" pitchFamily="34" charset="0"/>
              </a:rPr>
              <a:t>yapay zeka çözüm sağlayıcısı,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tr-TR" sz="1600" dirty="0">
                <a:latin typeface="Antique Olive Roman" panose="020B0603020204030204" pitchFamily="34" charset="0"/>
              </a:rPr>
              <a:t>arttırılmış gerçeklik ve sanal </a:t>
            </a:r>
          </a:p>
          <a:p>
            <a:r>
              <a:rPr lang="tr-TR" sz="1600" dirty="0">
                <a:latin typeface="Antique Olive Roman" panose="020B0603020204030204" pitchFamily="34" charset="0"/>
              </a:rPr>
              <a:t>dünya tasarımcısı,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tr-TR" sz="1600" dirty="0">
                <a:latin typeface="Antique Olive Roman" panose="020B0603020204030204" pitchFamily="34" charset="0"/>
              </a:rPr>
              <a:t>otomatik -robot sistem tamircisi,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tr-TR" sz="1600" dirty="0">
                <a:latin typeface="Antique Olive Roman" panose="020B0603020204030204" pitchFamily="34" charset="0"/>
              </a:rPr>
              <a:t>sürücüsüz araç mühendisi,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tr-TR" sz="1600" dirty="0" err="1">
                <a:latin typeface="Antique Olive Roman" panose="020B0603020204030204" pitchFamily="34" charset="0"/>
              </a:rPr>
              <a:t>biyo</a:t>
            </a:r>
            <a:r>
              <a:rPr lang="tr-TR" sz="1600" dirty="0">
                <a:latin typeface="Antique Olive Roman" panose="020B0603020204030204" pitchFamily="34" charset="0"/>
              </a:rPr>
              <a:t>-teknoloji mühendisi,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tr-TR" sz="1600" dirty="0">
                <a:latin typeface="Antique Olive Roman" panose="020B0603020204030204" pitchFamily="34" charset="0"/>
              </a:rPr>
              <a:t>bot lobicisi,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tr-TR" sz="1600" dirty="0">
                <a:latin typeface="Antique Olive Roman" panose="020B0603020204030204" pitchFamily="34" charset="0"/>
              </a:rPr>
              <a:t> </a:t>
            </a:r>
            <a:r>
              <a:rPr lang="tr-TR" sz="1600" dirty="0" err="1">
                <a:latin typeface="Antique Olive Roman" panose="020B0603020204030204" pitchFamily="34" charset="0"/>
              </a:rPr>
              <a:t>chatbot</a:t>
            </a:r>
            <a:r>
              <a:rPr lang="tr-TR" sz="1600" dirty="0">
                <a:latin typeface="Antique Olive Roman" panose="020B0603020204030204" pitchFamily="34" charset="0"/>
              </a:rPr>
              <a:t> suç uzmanı,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tr-TR" sz="1600" dirty="0">
                <a:latin typeface="Antique Olive Roman" panose="020B0603020204030204" pitchFamily="34" charset="0"/>
              </a:rPr>
              <a:t>zaman kuru brokırı,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tr-TR" sz="1600" dirty="0">
                <a:latin typeface="Antique Olive Roman" panose="020B0603020204030204" pitchFamily="34" charset="0"/>
              </a:rPr>
              <a:t>iklim analisti ve hava </a:t>
            </a:r>
            <a:r>
              <a:rPr lang="tr-TR" sz="1600" dirty="0" err="1">
                <a:latin typeface="Antique Olive Roman" panose="020B0603020204030204" pitchFamily="34" charset="0"/>
              </a:rPr>
              <a:t>moderatörü</a:t>
            </a:r>
            <a:r>
              <a:rPr lang="tr-TR" sz="1600" dirty="0">
                <a:latin typeface="Antique Olive Roman" panose="020B0603020204030204" pitchFamily="34" charset="0"/>
              </a:rPr>
              <a:t>,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tr-TR" sz="1600" dirty="0" err="1">
                <a:latin typeface="Antique Olive Roman" panose="020B0603020204030204" pitchFamily="34" charset="0"/>
              </a:rPr>
              <a:t>drone</a:t>
            </a:r>
            <a:r>
              <a:rPr lang="tr-TR" sz="1600" dirty="0">
                <a:latin typeface="Antique Olive Roman" panose="020B0603020204030204" pitchFamily="34" charset="0"/>
              </a:rPr>
              <a:t> standartları uzmanı,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tr-TR" sz="1600" dirty="0" err="1">
                <a:latin typeface="Antique Olive Roman" panose="020B0603020204030204" pitchFamily="34" charset="0"/>
              </a:rPr>
              <a:t>drone</a:t>
            </a:r>
            <a:r>
              <a:rPr lang="tr-TR" sz="1600" dirty="0">
                <a:latin typeface="Antique Olive Roman" panose="020B0603020204030204" pitchFamily="34" charset="0"/>
              </a:rPr>
              <a:t> teknisyeni,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tr-TR" sz="1600" dirty="0" err="1">
                <a:latin typeface="Antique Olive Roman" panose="020B0603020204030204" pitchFamily="34" charset="0"/>
              </a:rPr>
              <a:t>drone</a:t>
            </a:r>
            <a:r>
              <a:rPr lang="tr-TR" sz="1600" dirty="0">
                <a:latin typeface="Antique Olive Roman" panose="020B0603020204030204" pitchFamily="34" charset="0"/>
              </a:rPr>
              <a:t> trafiği </a:t>
            </a:r>
            <a:r>
              <a:rPr lang="tr-TR" sz="1600" dirty="0" err="1">
                <a:latin typeface="Antique Olive Roman" panose="020B0603020204030204" pitchFamily="34" charset="0"/>
              </a:rPr>
              <a:t>optimizasyoncusu</a:t>
            </a:r>
            <a:r>
              <a:rPr lang="tr-TR" sz="1600" dirty="0">
                <a:latin typeface="Antique Olive Roman" panose="020B0603020204030204" pitchFamily="34" charset="0"/>
              </a:rPr>
              <a:t>,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tr-TR" sz="1600" dirty="0">
              <a:latin typeface="Antique Olive Roman" panose="020B0603020204030204" pitchFamily="34" charset="0"/>
            </a:endParaRPr>
          </a:p>
          <a:p>
            <a:r>
              <a:rPr lang="tr-TR" sz="1600" dirty="0">
                <a:latin typeface="Antique Olive Roman" panose="020B0603020204030204" pitchFamily="34" charset="0"/>
              </a:rPr>
              <a:t>**Dr. Şebnem Özdemir’in Geleceğin </a:t>
            </a:r>
          </a:p>
          <a:p>
            <a:r>
              <a:rPr lang="tr-TR" sz="1600" dirty="0">
                <a:latin typeface="Antique Olive Roman" panose="020B0603020204030204" pitchFamily="34" charset="0"/>
              </a:rPr>
              <a:t>Meslekleri Listesinden Alıntıdır.</a:t>
            </a:r>
          </a:p>
        </p:txBody>
      </p:sp>
    </p:spTree>
    <p:extLst>
      <p:ext uri="{BB962C8B-B14F-4D97-AF65-F5344CB8AC3E}">
        <p14:creationId xmlns:p14="http://schemas.microsoft.com/office/powerpoint/2010/main" val="37276896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395536" y="618518"/>
            <a:ext cx="8424936" cy="1478570"/>
          </a:xfrm>
        </p:spPr>
        <p:txBody>
          <a:bodyPr>
            <a:noAutofit/>
          </a:bodyPr>
          <a:lstStyle/>
          <a:p>
            <a:pPr algn="ctr"/>
            <a:r>
              <a:rPr lang="tr-TR" sz="4000" b="1" dirty="0">
                <a:latin typeface="Antique Olive Roman" panose="020B0603020204030204" pitchFamily="34" charset="0"/>
              </a:rPr>
              <a:t>Teknoloji İle Beraber Yararlı Gelişmeler Olmuş mudur ?</a:t>
            </a:r>
          </a:p>
        </p:txBody>
      </p:sp>
      <p:pic>
        <p:nvPicPr>
          <p:cNvPr id="5" name="İçerik Yer Tutucusu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175" y="2636912"/>
            <a:ext cx="3457650" cy="3457650"/>
          </a:xfrm>
        </p:spPr>
      </p:pic>
    </p:spTree>
    <p:extLst>
      <p:ext uri="{BB962C8B-B14F-4D97-AF65-F5344CB8AC3E}">
        <p14:creationId xmlns:p14="http://schemas.microsoft.com/office/powerpoint/2010/main" val="21521415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vre">
  <a:themeElements>
    <a:clrScheme name="Devre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Devre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v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Devre</Template>
  <TotalTime>206</TotalTime>
  <Words>277</Words>
  <Application>Microsoft Office PowerPoint</Application>
  <PresentationFormat>Ekran Gösterisi (4:3)</PresentationFormat>
  <Paragraphs>60</Paragraphs>
  <Slides>9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5" baseType="lpstr">
      <vt:lpstr>Antique Olive Roman</vt:lpstr>
      <vt:lpstr>Arial</vt:lpstr>
      <vt:lpstr>Calibri</vt:lpstr>
      <vt:lpstr>Tw Cen MT</vt:lpstr>
      <vt:lpstr>Wingdings</vt:lpstr>
      <vt:lpstr>Devre</vt:lpstr>
      <vt:lpstr>6.1.7 Dijital Dünya  6.1.7 A Bir Varmış Bir Yokmuş Eski Günlerde</vt:lpstr>
      <vt:lpstr>Bir Varmış Bir Yokmuş Eski Günlerde</vt:lpstr>
      <vt:lpstr>Bir Varmış Bir Yokmuş Eski Günlerde</vt:lpstr>
      <vt:lpstr>İnterneti Niçin Kullanırız?</vt:lpstr>
      <vt:lpstr>Teknoloji İle Hangi Alışkanlıklarımız Değişti?</vt:lpstr>
      <vt:lpstr>İnternet Üzerinden Alışveriş Yapmak Neleri Etkiler?</vt:lpstr>
      <vt:lpstr>Teknoloji, Meslek Oluşumlarını Etkilemiş midir?</vt:lpstr>
      <vt:lpstr>Teknoloji, Meslek Oluşumlarını Etkilemiş midir?</vt:lpstr>
      <vt:lpstr>Teknoloji İle Beraber Yararlı Gelişmeler Olmuş mudur 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6.1.6 Dijital Dünyanın Suçluları 6.1.6 B Bilişim Suçları</dc:title>
  <dc:creator>Efe</dc:creator>
  <cp:lastModifiedBy>User</cp:lastModifiedBy>
  <cp:revision>41</cp:revision>
  <dcterms:created xsi:type="dcterms:W3CDTF">2019-10-09T12:21:54Z</dcterms:created>
  <dcterms:modified xsi:type="dcterms:W3CDTF">2025-10-16T06:42:55Z</dcterms:modified>
</cp:coreProperties>
</file>