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58" r:id="rId3"/>
    <p:sldId id="259" r:id="rId4"/>
    <p:sldId id="262" r:id="rId5"/>
    <p:sldId id="260" r:id="rId6"/>
    <p:sldId id="261" r:id="rId7"/>
    <p:sldId id="257"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73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1BAF0D-2D0C-4107-98B6-F227C5DE876E}" type="datetimeFigureOut">
              <a:rPr lang="tr-TR" smtClean="0"/>
              <a:t>8.10.2025</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1A30FD-E77A-4817-B932-D7B3B318C4F3}" type="slidenum">
              <a:rPr lang="tr-TR" smtClean="0"/>
              <a:t>‹#›</a:t>
            </a:fld>
            <a:endParaRPr lang="tr-TR"/>
          </a:p>
        </p:txBody>
      </p:sp>
    </p:spTree>
    <p:extLst>
      <p:ext uri="{BB962C8B-B14F-4D97-AF65-F5344CB8AC3E}">
        <p14:creationId xmlns:p14="http://schemas.microsoft.com/office/powerpoint/2010/main" val="3848871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221A30FD-E77A-4817-B932-D7B3B318C4F3}" type="slidenum">
              <a:rPr lang="tr-TR" smtClean="0"/>
              <a:t>1</a:t>
            </a:fld>
            <a:endParaRPr lang="tr-TR"/>
          </a:p>
        </p:txBody>
      </p:sp>
    </p:spTree>
    <p:extLst>
      <p:ext uri="{BB962C8B-B14F-4D97-AF65-F5344CB8AC3E}">
        <p14:creationId xmlns:p14="http://schemas.microsoft.com/office/powerpoint/2010/main" val="14798013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2" name="Picture 2" descr="\\DROBO-FS\QuickDrops\JB\PPTX NG\Droplets\LightingOverlay.png"/>
          <p:cNvPicPr>
            <a:picLocks noChangeAspect="1" noChangeArrowheads="1"/>
          </p:cNvPicPr>
          <p:nvPr/>
        </p:nvPicPr>
        <p:blipFill>
          <a:blip r:embed="rId2">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66" name="Group 65"/>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67"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68"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9"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0"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71"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2"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3"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4"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5"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6"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7"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8"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9"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0"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1"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2"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3"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4"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5"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6"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7"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8"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9"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0"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1"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2"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3"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4"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5"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96"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7"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8"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9"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0"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1"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2"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3"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4"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5"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6"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7"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08"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9"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0"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1"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2"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3"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4"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5"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6"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7"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8"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9"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0"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900238" y="1122363"/>
            <a:ext cx="6593681" cy="2387600"/>
          </a:xfrm>
        </p:spPr>
        <p:txBody>
          <a:bodyPr anchor="b">
            <a:normAutofit/>
          </a:bodyPr>
          <a:lstStyle>
            <a:lvl1pPr algn="l">
              <a:defRPr sz="4800"/>
            </a:lvl1pPr>
          </a:lstStyle>
          <a:p>
            <a:r>
              <a:rPr lang="tr-TR"/>
              <a:t>Asıl başlık stilini düzenlemek için tıklayın</a:t>
            </a:r>
            <a:endParaRPr lang="en-US" dirty="0"/>
          </a:p>
        </p:txBody>
      </p:sp>
      <p:sp>
        <p:nvSpPr>
          <p:cNvPr id="3" name="Subtitle 2"/>
          <p:cNvSpPr>
            <a:spLocks noGrp="1"/>
          </p:cNvSpPr>
          <p:nvPr>
            <p:ph type="subTitle" idx="1"/>
          </p:nvPr>
        </p:nvSpPr>
        <p:spPr>
          <a:xfrm>
            <a:off x="1900238" y="3602038"/>
            <a:ext cx="6593681"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5801052" y="5410202"/>
            <a:ext cx="2057400" cy="365125"/>
          </a:xfrm>
        </p:spPr>
        <p:txBody>
          <a:bodyPr/>
          <a:lstStyle/>
          <a:p>
            <a:fld id="{C0E69E80-3E51-4647-A8CF-8100FFEDB79D}" type="datetime1">
              <a:rPr lang="tr-TR" smtClean="0"/>
              <a:t>8.10.2025</a:t>
            </a:fld>
            <a:endParaRPr lang="tr-TR"/>
          </a:p>
        </p:txBody>
      </p:sp>
      <p:sp>
        <p:nvSpPr>
          <p:cNvPr id="5" name="Footer Placeholder 4"/>
          <p:cNvSpPr>
            <a:spLocks noGrp="1"/>
          </p:cNvSpPr>
          <p:nvPr>
            <p:ph type="ftr" sz="quarter" idx="11"/>
          </p:nvPr>
        </p:nvSpPr>
        <p:spPr>
          <a:xfrm>
            <a:off x="1900237" y="5410202"/>
            <a:ext cx="3843665" cy="365125"/>
          </a:xfrm>
        </p:spPr>
        <p:txBody>
          <a:bodyPr/>
          <a:lstStyle/>
          <a:p>
            <a:r>
              <a:rPr lang="tr-TR"/>
              <a:t>https://btveyazilimdersi.blogspot.com/</a:t>
            </a:r>
          </a:p>
        </p:txBody>
      </p:sp>
      <p:sp>
        <p:nvSpPr>
          <p:cNvPr id="6" name="Slide Number Placeholder 5"/>
          <p:cNvSpPr>
            <a:spLocks noGrp="1"/>
          </p:cNvSpPr>
          <p:nvPr>
            <p:ph type="sldNum" sz="quarter" idx="12"/>
          </p:nvPr>
        </p:nvSpPr>
        <p:spPr>
          <a:xfrm>
            <a:off x="7915603" y="5410200"/>
            <a:ext cx="578317" cy="365125"/>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578792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56058" y="4304665"/>
            <a:ext cx="7434266" cy="819355"/>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56058" y="606426"/>
            <a:ext cx="7434266" cy="3299778"/>
          </a:xfrm>
          <a:prstGeom prst="round2DiagRect">
            <a:avLst>
              <a:gd name="adj1" fmla="val 5101"/>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a:t>Resim eklemek için simgeye tıklayın</a:t>
            </a:r>
            <a:endParaRPr lang="en-US" dirty="0"/>
          </a:p>
        </p:txBody>
      </p:sp>
      <p:sp>
        <p:nvSpPr>
          <p:cNvPr id="4" name="Text Placeholder 3"/>
          <p:cNvSpPr>
            <a:spLocks noGrp="1"/>
          </p:cNvSpPr>
          <p:nvPr>
            <p:ph type="body" sz="half" idx="2"/>
          </p:nvPr>
        </p:nvSpPr>
        <p:spPr>
          <a:xfrm>
            <a:off x="856024" y="5124020"/>
            <a:ext cx="7433144"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4E52EF3-E897-44AA-B040-6F27EAAA47AF}" type="datetime1">
              <a:rPr lang="tr-TR" smtClean="0"/>
              <a:t>8.10.2025</a:t>
            </a:fld>
            <a:endParaRPr lang="tr-TR"/>
          </a:p>
        </p:txBody>
      </p:sp>
      <p:sp>
        <p:nvSpPr>
          <p:cNvPr id="6" name="Footer Placeholder 5"/>
          <p:cNvSpPr>
            <a:spLocks noGrp="1"/>
          </p:cNvSpPr>
          <p:nvPr>
            <p:ph type="ftr" sz="quarter" idx="11"/>
          </p:nvPr>
        </p:nvSpPr>
        <p:spPr/>
        <p:txBody>
          <a:bodyPr/>
          <a:lstStyle/>
          <a:p>
            <a:r>
              <a:rPr lang="tr-TR"/>
              <a:t>https://btveyazilimdersi.blogspot.com/</a:t>
            </a: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800602080"/>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56093" y="609600"/>
            <a:ext cx="7429466" cy="3429000"/>
          </a:xfrm>
        </p:spPr>
        <p:txBody>
          <a:bodyPr anchor="ctr">
            <a:normAutofit/>
          </a:bodyPr>
          <a:lstStyle>
            <a:lvl1pPr>
              <a:defRPr sz="36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56058" y="4419600"/>
            <a:ext cx="7428344"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4E52EF3-E897-44AA-B040-6F27EAAA47AF}" type="datetime1">
              <a:rPr lang="tr-TR" smtClean="0"/>
              <a:t>8.10.2025</a:t>
            </a:fld>
            <a:endParaRPr lang="tr-TR"/>
          </a:p>
        </p:txBody>
      </p:sp>
      <p:sp>
        <p:nvSpPr>
          <p:cNvPr id="6" name="Footer Placeholder 5"/>
          <p:cNvSpPr>
            <a:spLocks noGrp="1"/>
          </p:cNvSpPr>
          <p:nvPr>
            <p:ph type="ftr" sz="quarter" idx="11"/>
          </p:nvPr>
        </p:nvSpPr>
        <p:spPr/>
        <p:txBody>
          <a:bodyPr/>
          <a:lstStyle/>
          <a:p>
            <a:r>
              <a:rPr lang="tr-TR"/>
              <a:t>https://btveyazilimdersi.blogspot.com/</a:t>
            </a: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83989219"/>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748429"/>
          </a:xfrm>
        </p:spPr>
        <p:txBody>
          <a:bodyPr anchor="ctr">
            <a:normAutofit/>
          </a:bodyPr>
          <a:lstStyle>
            <a:lvl1pPr>
              <a:defRPr sz="36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856058" y="4309919"/>
            <a:ext cx="74295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4E52EF3-E897-44AA-B040-6F27EAAA47AF}" type="datetime1">
              <a:rPr lang="tr-TR" smtClean="0"/>
              <a:t>8.10.2025</a:t>
            </a:fld>
            <a:endParaRPr lang="tr-TR"/>
          </a:p>
        </p:txBody>
      </p:sp>
      <p:sp>
        <p:nvSpPr>
          <p:cNvPr id="6" name="Footer Placeholder 5"/>
          <p:cNvSpPr>
            <a:spLocks noGrp="1"/>
          </p:cNvSpPr>
          <p:nvPr>
            <p:ph type="ftr" sz="quarter" idx="11"/>
          </p:nvPr>
        </p:nvSpPr>
        <p:spPr/>
        <p:txBody>
          <a:bodyPr/>
          <a:lstStyle/>
          <a:p>
            <a:r>
              <a:rPr lang="tr-TR"/>
              <a:t>https://btveyazilimdersi.blogspot.com/</a:t>
            </a: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52" name="TextBox 51"/>
          <p:cNvSpPr txBox="1"/>
          <p:nvPr/>
        </p:nvSpPr>
        <p:spPr>
          <a:xfrm>
            <a:off x="696579" y="7184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53" name="TextBox 52"/>
          <p:cNvSpPr txBox="1"/>
          <p:nvPr/>
        </p:nvSpPr>
        <p:spPr>
          <a:xfrm>
            <a:off x="7817473" y="2764972"/>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Tree>
    <p:extLst>
      <p:ext uri="{BB962C8B-B14F-4D97-AF65-F5344CB8AC3E}">
        <p14:creationId xmlns:p14="http://schemas.microsoft.com/office/powerpoint/2010/main" val="2387201263"/>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058" y="2134042"/>
            <a:ext cx="7429501" cy="2511835"/>
          </a:xfrm>
        </p:spPr>
        <p:txBody>
          <a:bodyPr anchor="b">
            <a:normAutofit/>
          </a:bodyPr>
          <a:lstStyle>
            <a:lvl1pPr>
              <a:defRPr sz="36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56023" y="4657655"/>
            <a:ext cx="7428379"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4E52EF3-E897-44AA-B040-6F27EAAA47AF}" type="datetime1">
              <a:rPr lang="tr-TR" smtClean="0"/>
              <a:t>8.10.2025</a:t>
            </a:fld>
            <a:endParaRPr lang="tr-TR"/>
          </a:p>
        </p:txBody>
      </p:sp>
      <p:sp>
        <p:nvSpPr>
          <p:cNvPr id="6" name="Footer Placeholder 5"/>
          <p:cNvSpPr>
            <a:spLocks noGrp="1"/>
          </p:cNvSpPr>
          <p:nvPr>
            <p:ph type="ftr" sz="quarter" idx="11"/>
          </p:nvPr>
        </p:nvSpPr>
        <p:spPr/>
        <p:txBody>
          <a:bodyPr/>
          <a:lstStyle/>
          <a:p>
            <a:r>
              <a:rPr lang="tr-TR"/>
              <a:t>https://btveyazilimdersi.blogspot.com/</a:t>
            </a: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372388053"/>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856060" y="609600"/>
            <a:ext cx="7429499" cy="1905000"/>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856058" y="2674463"/>
            <a:ext cx="2397674"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856059" y="3360263"/>
            <a:ext cx="2396432"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3386075" y="2677635"/>
            <a:ext cx="2388289"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3386075" y="3363435"/>
            <a:ext cx="238895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5889332" y="2674463"/>
            <a:ext cx="2396226"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5889332" y="3360263"/>
            <a:ext cx="2396226"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A4E52EF3-E897-44AA-B040-6F27EAAA47AF}" type="datetime1">
              <a:rPr lang="tr-TR" smtClean="0"/>
              <a:t>8.10.2025</a:t>
            </a:fld>
            <a:endParaRPr lang="tr-TR"/>
          </a:p>
        </p:txBody>
      </p:sp>
      <p:sp>
        <p:nvSpPr>
          <p:cNvPr id="4" name="Footer Placeholder 3"/>
          <p:cNvSpPr>
            <a:spLocks noGrp="1"/>
          </p:cNvSpPr>
          <p:nvPr>
            <p:ph type="ftr" sz="quarter" idx="11"/>
          </p:nvPr>
        </p:nvSpPr>
        <p:spPr/>
        <p:txBody>
          <a:bodyPr/>
          <a:lstStyle/>
          <a:p>
            <a:r>
              <a:rPr lang="tr-TR"/>
              <a:t>https://btveyazilimdersi.blogspot.com/</a:t>
            </a: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408266831"/>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856059" y="609600"/>
            <a:ext cx="7429499" cy="1905000"/>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856060" y="4404596"/>
            <a:ext cx="239643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856060" y="2666998"/>
            <a:ext cx="239643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tr-TR"/>
              <a:t>Resim eklemek için simgeye tıklayın</a:t>
            </a:r>
            <a:endParaRPr lang="en-US" dirty="0"/>
          </a:p>
        </p:txBody>
      </p:sp>
      <p:sp>
        <p:nvSpPr>
          <p:cNvPr id="21" name="Text Placeholder 3"/>
          <p:cNvSpPr>
            <a:spLocks noGrp="1"/>
          </p:cNvSpPr>
          <p:nvPr>
            <p:ph type="body" sz="half" idx="18"/>
          </p:nvPr>
        </p:nvSpPr>
        <p:spPr>
          <a:xfrm>
            <a:off x="856060" y="4980859"/>
            <a:ext cx="239643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3366790" y="4404596"/>
            <a:ext cx="24003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3366790" y="2666998"/>
            <a:ext cx="2399205"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tr-TR"/>
              <a:t>Resim eklemek için simgeye tıklayın</a:t>
            </a:r>
            <a:endParaRPr lang="en-US" dirty="0"/>
          </a:p>
        </p:txBody>
      </p:sp>
      <p:sp>
        <p:nvSpPr>
          <p:cNvPr id="24" name="Text Placeholder 3"/>
          <p:cNvSpPr>
            <a:spLocks noGrp="1"/>
          </p:cNvSpPr>
          <p:nvPr>
            <p:ph type="body" sz="half" idx="19"/>
          </p:nvPr>
        </p:nvSpPr>
        <p:spPr>
          <a:xfrm>
            <a:off x="3365695" y="4980857"/>
            <a:ext cx="24003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5889426" y="4404595"/>
            <a:ext cx="2393056"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5889332" y="2666998"/>
            <a:ext cx="2396227"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tr-TR"/>
              <a:t>Resim eklemek için simgeye tıklayın</a:t>
            </a:r>
            <a:endParaRPr lang="en-US" dirty="0"/>
          </a:p>
        </p:txBody>
      </p:sp>
      <p:sp>
        <p:nvSpPr>
          <p:cNvPr id="27" name="Text Placeholder 3"/>
          <p:cNvSpPr>
            <a:spLocks noGrp="1"/>
          </p:cNvSpPr>
          <p:nvPr>
            <p:ph type="body" sz="half" idx="20"/>
          </p:nvPr>
        </p:nvSpPr>
        <p:spPr>
          <a:xfrm>
            <a:off x="5889332" y="4980855"/>
            <a:ext cx="2396226"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A4E52EF3-E897-44AA-B040-6F27EAAA47AF}" type="datetime1">
              <a:rPr lang="tr-TR" smtClean="0"/>
              <a:t>8.10.2025</a:t>
            </a:fld>
            <a:endParaRPr lang="tr-TR"/>
          </a:p>
        </p:txBody>
      </p:sp>
      <p:sp>
        <p:nvSpPr>
          <p:cNvPr id="4" name="Footer Placeholder 3"/>
          <p:cNvSpPr>
            <a:spLocks noGrp="1"/>
          </p:cNvSpPr>
          <p:nvPr>
            <p:ph type="ftr" sz="quarter" idx="11"/>
          </p:nvPr>
        </p:nvSpPr>
        <p:spPr/>
        <p:txBody>
          <a:bodyPr/>
          <a:lstStyle>
            <a:lvl1pPr>
              <a:defRPr cap="all" baseline="0"/>
            </a:lvl1pPr>
          </a:lstStyle>
          <a:p>
            <a:r>
              <a:rPr lang="tr-TR"/>
              <a:t>https://btveyazilimdersi.blogspot.com/</a:t>
            </a: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399536255"/>
      </p:ext>
    </p:extLst>
  </p:cSld>
  <p:clrMapOvr>
    <a:masterClrMapping/>
  </p:clrMapOvr>
  <p:hf sldNum="0"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4E52EF3-E897-44AA-B040-6F27EAAA47AF}" type="datetime1">
              <a:rPr lang="tr-TR" smtClean="0"/>
              <a:t>8.10.2025</a:t>
            </a:fld>
            <a:endParaRPr lang="tr-TR"/>
          </a:p>
        </p:txBody>
      </p:sp>
      <p:sp>
        <p:nvSpPr>
          <p:cNvPr id="5" name="Footer Placeholder 4"/>
          <p:cNvSpPr>
            <a:spLocks noGrp="1"/>
          </p:cNvSpPr>
          <p:nvPr>
            <p:ph type="ftr" sz="quarter" idx="11"/>
          </p:nvPr>
        </p:nvSpPr>
        <p:spPr/>
        <p:txBody>
          <a:bodyPr/>
          <a:lstStyle/>
          <a:p>
            <a:r>
              <a:rPr lang="tr-TR"/>
              <a:t>https://btveyazilimdersi.blogspot.com/</a:t>
            </a: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116205938"/>
      </p:ext>
    </p:extLst>
  </p:cSld>
  <p:clrMapOvr>
    <a:masterClrMapping/>
  </p:clrMapOvr>
  <p:hf sldNum="0"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1" y="609600"/>
            <a:ext cx="1503758" cy="5181601"/>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56057" y="609600"/>
            <a:ext cx="5811443" cy="5181601"/>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0089579-4C5F-4F2B-A5F7-74C2D36B6C50}" type="datetime1">
              <a:rPr lang="tr-TR" smtClean="0"/>
              <a:t>8.10.2025</a:t>
            </a:fld>
            <a:endParaRPr lang="tr-TR"/>
          </a:p>
        </p:txBody>
      </p:sp>
      <p:sp>
        <p:nvSpPr>
          <p:cNvPr id="5" name="Footer Placeholder 4"/>
          <p:cNvSpPr>
            <a:spLocks noGrp="1"/>
          </p:cNvSpPr>
          <p:nvPr>
            <p:ph type="ftr" sz="quarter" idx="11"/>
          </p:nvPr>
        </p:nvSpPr>
        <p:spPr/>
        <p:txBody>
          <a:bodyPr/>
          <a:lstStyle/>
          <a:p>
            <a:r>
              <a:rPr lang="tr-TR"/>
              <a:t>https://btveyazilimdersi.blogspot.com/</a:t>
            </a: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70727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47" name="Title 1"/>
          <p:cNvSpPr>
            <a:spLocks noGrp="1"/>
          </p:cNvSpPr>
          <p:nvPr>
            <p:ph type="title"/>
          </p:nvPr>
        </p:nvSpPr>
        <p:spPr>
          <a:xfrm>
            <a:off x="856060" y="618518"/>
            <a:ext cx="7429499" cy="1478570"/>
          </a:xfrm>
        </p:spPr>
        <p:txBody>
          <a:bodyPr/>
          <a:lstStyle/>
          <a:p>
            <a:r>
              <a:rPr lang="tr-TR"/>
              <a:t>Asıl başlık stilini düzenlemek için tıklayın</a:t>
            </a:r>
            <a:endParaRPr lang="en-US" dirty="0"/>
          </a:p>
        </p:txBody>
      </p:sp>
      <p:sp>
        <p:nvSpPr>
          <p:cNvPr id="48" name="Content Placeholder 2"/>
          <p:cNvSpPr>
            <a:spLocks noGrp="1"/>
          </p:cNvSpPr>
          <p:nvPr>
            <p:ph idx="1"/>
          </p:nvPr>
        </p:nvSpPr>
        <p:spPr>
          <a:xfrm>
            <a:off x="856060" y="2249487"/>
            <a:ext cx="7429499" cy="354171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9" name="Date Placeholder 3"/>
          <p:cNvSpPr>
            <a:spLocks noGrp="1"/>
          </p:cNvSpPr>
          <p:nvPr>
            <p:ph type="dt" sz="half" idx="10"/>
          </p:nvPr>
        </p:nvSpPr>
        <p:spPr>
          <a:xfrm>
            <a:off x="5592691" y="5883277"/>
            <a:ext cx="2057400" cy="365125"/>
          </a:xfrm>
        </p:spPr>
        <p:txBody>
          <a:bodyPr/>
          <a:lstStyle/>
          <a:p>
            <a:fld id="{0C85FF6A-A15E-4F9D-8FDE-18049A44E716}" type="datetime1">
              <a:rPr lang="tr-TR" smtClean="0"/>
              <a:t>8.10.2025</a:t>
            </a:fld>
            <a:endParaRPr lang="tr-TR"/>
          </a:p>
        </p:txBody>
      </p:sp>
      <p:sp>
        <p:nvSpPr>
          <p:cNvPr id="50" name="Footer Placeholder 4"/>
          <p:cNvSpPr>
            <a:spLocks noGrp="1"/>
          </p:cNvSpPr>
          <p:nvPr>
            <p:ph type="ftr" sz="quarter" idx="11"/>
          </p:nvPr>
        </p:nvSpPr>
        <p:spPr>
          <a:xfrm>
            <a:off x="856059" y="5883276"/>
            <a:ext cx="4679482" cy="365125"/>
          </a:xfrm>
        </p:spPr>
        <p:txBody>
          <a:bodyPr/>
          <a:lstStyle/>
          <a:p>
            <a:r>
              <a:rPr lang="tr-TR"/>
              <a:t>https://btveyazilimdersi.blogspot.com/</a:t>
            </a:r>
          </a:p>
        </p:txBody>
      </p:sp>
      <p:sp>
        <p:nvSpPr>
          <p:cNvPr id="51" name="Slide Number Placeholder 5"/>
          <p:cNvSpPr>
            <a:spLocks noGrp="1"/>
          </p:cNvSpPr>
          <p:nvPr>
            <p:ph type="sldNum" sz="quarter" idx="12"/>
          </p:nvPr>
        </p:nvSpPr>
        <p:spPr>
          <a:xfrm>
            <a:off x="7707241" y="5883275"/>
            <a:ext cx="578317" cy="365125"/>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038406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56058" y="1419227"/>
            <a:ext cx="7429500" cy="2852737"/>
          </a:xfrm>
        </p:spPr>
        <p:txBody>
          <a:bodyPr anchor="b">
            <a:normAutofit/>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856058" y="4424362"/>
            <a:ext cx="74295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4E52EF3-E897-44AA-B040-6F27EAAA47AF}" type="datetime1">
              <a:rPr lang="tr-TR" smtClean="0"/>
              <a:t>8.10.2025</a:t>
            </a:fld>
            <a:endParaRPr lang="tr-TR"/>
          </a:p>
        </p:txBody>
      </p:sp>
      <p:sp>
        <p:nvSpPr>
          <p:cNvPr id="5" name="Footer Placeholder 4"/>
          <p:cNvSpPr>
            <a:spLocks noGrp="1"/>
          </p:cNvSpPr>
          <p:nvPr>
            <p:ph type="ftr" sz="quarter" idx="11"/>
          </p:nvPr>
        </p:nvSpPr>
        <p:spPr/>
        <p:txBody>
          <a:bodyPr/>
          <a:lstStyle/>
          <a:p>
            <a:r>
              <a:rPr lang="tr-TR"/>
              <a:t>https://btveyazilimdersi.blogspot.com/</a:t>
            </a: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179489579"/>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856058" y="2249486"/>
            <a:ext cx="3658792" cy="354171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29151" y="2249486"/>
            <a:ext cx="3656408" cy="354171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4E52EF3-E897-44AA-B040-6F27EAAA47AF}" type="datetime1">
              <a:rPr lang="tr-TR" smtClean="0"/>
              <a:t>8.10.2025</a:t>
            </a:fld>
            <a:endParaRPr lang="tr-TR"/>
          </a:p>
        </p:txBody>
      </p:sp>
      <p:sp>
        <p:nvSpPr>
          <p:cNvPr id="6" name="Footer Placeholder 5"/>
          <p:cNvSpPr>
            <a:spLocks noGrp="1"/>
          </p:cNvSpPr>
          <p:nvPr>
            <p:ph type="ftr" sz="quarter" idx="11"/>
          </p:nvPr>
        </p:nvSpPr>
        <p:spPr/>
        <p:txBody>
          <a:bodyPr/>
          <a:lstStyle/>
          <a:p>
            <a:r>
              <a:rPr lang="tr-TR"/>
              <a:t>https://btveyazilimdersi.blogspot.com/</a:t>
            </a: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95840737"/>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56058" y="619127"/>
            <a:ext cx="7429500" cy="1477961"/>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78902" y="2249486"/>
            <a:ext cx="3435949"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856058" y="3073398"/>
            <a:ext cx="3658793" cy="271780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51992" y="2249485"/>
            <a:ext cx="3433565"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4629150" y="3073398"/>
            <a:ext cx="3656408" cy="271780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139C9077-7161-46E6-BAA8-1AE5D7A1D817}" type="datetime1">
              <a:rPr lang="tr-TR" smtClean="0"/>
              <a:t>8.10.2025</a:t>
            </a:fld>
            <a:endParaRPr lang="tr-TR"/>
          </a:p>
        </p:txBody>
      </p:sp>
      <p:sp>
        <p:nvSpPr>
          <p:cNvPr id="8" name="Footer Placeholder 7"/>
          <p:cNvSpPr>
            <a:spLocks noGrp="1"/>
          </p:cNvSpPr>
          <p:nvPr>
            <p:ph type="ftr" sz="quarter" idx="11"/>
          </p:nvPr>
        </p:nvSpPr>
        <p:spPr/>
        <p:txBody>
          <a:bodyPr/>
          <a:lstStyle/>
          <a:p>
            <a:r>
              <a:rPr lang="tr-TR"/>
              <a:t>https://btveyazilimdersi.blogspot.com/</a:t>
            </a: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249875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B934C45-D488-466C-841B-408B99A27FE3}" type="datetime1">
              <a:rPr lang="tr-TR" smtClean="0"/>
              <a:t>8.10.2025</a:t>
            </a:fld>
            <a:endParaRPr lang="tr-TR"/>
          </a:p>
        </p:txBody>
      </p:sp>
      <p:sp>
        <p:nvSpPr>
          <p:cNvPr id="4" name="Footer Placeholder 3"/>
          <p:cNvSpPr>
            <a:spLocks noGrp="1"/>
          </p:cNvSpPr>
          <p:nvPr>
            <p:ph type="ftr" sz="quarter" idx="11"/>
          </p:nvPr>
        </p:nvSpPr>
        <p:spPr/>
        <p:txBody>
          <a:bodyPr/>
          <a:lstStyle/>
          <a:p>
            <a:r>
              <a:rPr lang="tr-TR"/>
              <a:t>https://btveyazilimdersi.blogspot.com/</a:t>
            </a: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780842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C8A1F6-2194-4A1B-B75E-B80CDB41F3EB}" type="datetime1">
              <a:rPr lang="tr-TR" smtClean="0"/>
              <a:t>8.10.2025</a:t>
            </a:fld>
            <a:endParaRPr lang="tr-TR"/>
          </a:p>
        </p:txBody>
      </p:sp>
      <p:sp>
        <p:nvSpPr>
          <p:cNvPr id="3" name="Footer Placeholder 2"/>
          <p:cNvSpPr>
            <a:spLocks noGrp="1"/>
          </p:cNvSpPr>
          <p:nvPr>
            <p:ph type="ftr" sz="quarter" idx="11"/>
          </p:nvPr>
        </p:nvSpPr>
        <p:spPr/>
        <p:txBody>
          <a:bodyPr/>
          <a:lstStyle/>
          <a:p>
            <a:r>
              <a:rPr lang="tr-TR"/>
              <a:t>https://btveyazilimdersi.blogspot.com/</a:t>
            </a: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596907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0029" y="609601"/>
            <a:ext cx="2892028" cy="1639884"/>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3867150" y="592666"/>
            <a:ext cx="4418407" cy="5198534"/>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60029" y="2249486"/>
            <a:ext cx="2892028"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9C4D7F8-EF96-415C-933A-BFC2A65A7CF8}" type="datetime1">
              <a:rPr lang="tr-TR" smtClean="0"/>
              <a:t>8.10.2025</a:t>
            </a:fld>
            <a:endParaRPr lang="tr-TR"/>
          </a:p>
        </p:txBody>
      </p:sp>
      <p:sp>
        <p:nvSpPr>
          <p:cNvPr id="6" name="Footer Placeholder 5"/>
          <p:cNvSpPr>
            <a:spLocks noGrp="1"/>
          </p:cNvSpPr>
          <p:nvPr>
            <p:ph type="ftr" sz="quarter" idx="11"/>
          </p:nvPr>
        </p:nvSpPr>
        <p:spPr/>
        <p:txBody>
          <a:bodyPr/>
          <a:lstStyle/>
          <a:p>
            <a:r>
              <a:rPr lang="tr-TR"/>
              <a:t>https://btveyazilimdersi.blogspot.com/</a:t>
            </a: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818217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56061" y="609600"/>
            <a:ext cx="3753962" cy="1639886"/>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832866" y="609600"/>
            <a:ext cx="3452693" cy="5181602"/>
          </a:xfrm>
          <a:prstGeom prst="round2DiagRect">
            <a:avLst>
              <a:gd name="adj1" fmla="val 6074"/>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defRPr lang="en-US" sz="3200"/>
            </a:lvl1pPr>
          </a:lstStyle>
          <a:p>
            <a:pPr marL="0" lvl="0" indent="0">
              <a:buNone/>
            </a:pPr>
            <a:r>
              <a:rPr lang="tr-TR"/>
              <a:t>Resim eklemek için simgeye tıklayın</a:t>
            </a:r>
            <a:endParaRPr lang="en-US" dirty="0"/>
          </a:p>
        </p:txBody>
      </p:sp>
      <p:sp>
        <p:nvSpPr>
          <p:cNvPr id="4" name="Text Placeholder 3"/>
          <p:cNvSpPr>
            <a:spLocks noGrp="1"/>
          </p:cNvSpPr>
          <p:nvPr>
            <p:ph type="body" sz="half" idx="2"/>
          </p:nvPr>
        </p:nvSpPr>
        <p:spPr>
          <a:xfrm>
            <a:off x="856059" y="2249486"/>
            <a:ext cx="3753964"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8DC9DD3D-4418-4E4E-99C0-269C85C7251A}" type="datetime1">
              <a:rPr lang="tr-TR" smtClean="0"/>
              <a:t>8.10.2025</a:t>
            </a:fld>
            <a:endParaRPr lang="tr-TR"/>
          </a:p>
        </p:txBody>
      </p:sp>
      <p:sp>
        <p:nvSpPr>
          <p:cNvPr id="6" name="Footer Placeholder 5"/>
          <p:cNvSpPr>
            <a:spLocks noGrp="1"/>
          </p:cNvSpPr>
          <p:nvPr>
            <p:ph type="ftr" sz="quarter" idx="11"/>
          </p:nvPr>
        </p:nvSpPr>
        <p:spPr/>
        <p:txBody>
          <a:bodyPr/>
          <a:lstStyle/>
          <a:p>
            <a:r>
              <a:rPr lang="tr-TR"/>
              <a:t>https://btveyazilimdersi.blogspot.com/</a:t>
            </a: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684894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9041774" cy="6858001"/>
            <a:chOff x="-14288" y="0"/>
            <a:chExt cx="9041774"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8352798"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856060" y="618518"/>
            <a:ext cx="7429499"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856060" y="2249487"/>
            <a:ext cx="7429499" cy="3541714"/>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5592691" y="5883277"/>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4E52EF3-E897-44AA-B040-6F27EAAA47AF}" type="datetime1">
              <a:rPr lang="tr-TR" smtClean="0"/>
              <a:t>8.10.2025</a:t>
            </a:fld>
            <a:endParaRPr lang="tr-TR"/>
          </a:p>
        </p:txBody>
      </p:sp>
      <p:sp>
        <p:nvSpPr>
          <p:cNvPr id="5" name="Footer Placeholder 4"/>
          <p:cNvSpPr>
            <a:spLocks noGrp="1"/>
          </p:cNvSpPr>
          <p:nvPr>
            <p:ph type="ftr" sz="quarter" idx="3"/>
          </p:nvPr>
        </p:nvSpPr>
        <p:spPr>
          <a:xfrm>
            <a:off x="856059" y="5883276"/>
            <a:ext cx="4679482" cy="365125"/>
          </a:xfrm>
          <a:prstGeom prst="rect">
            <a:avLst/>
          </a:prstGeom>
        </p:spPr>
        <p:txBody>
          <a:bodyPr vert="horz" lIns="91440" tIns="45720" rIns="91440" bIns="45720" rtlCol="0" anchor="ctr"/>
          <a:lstStyle>
            <a:lvl1pPr algn="l">
              <a:defRPr sz="1050">
                <a:solidFill>
                  <a:schemeClr val="tx1">
                    <a:tint val="75000"/>
                  </a:schemeClr>
                </a:solidFill>
              </a:defRPr>
            </a:lvl1pPr>
          </a:lstStyle>
          <a:p>
            <a:r>
              <a:rPr lang="tr-TR"/>
              <a:t>https://btveyazilimdersi.blogspot.com/</a:t>
            </a:r>
          </a:p>
        </p:txBody>
      </p:sp>
      <p:sp>
        <p:nvSpPr>
          <p:cNvPr id="6" name="Slide Number Placeholder 5"/>
          <p:cNvSpPr>
            <a:spLocks noGrp="1"/>
          </p:cNvSpPr>
          <p:nvPr>
            <p:ph type="sldNum" sz="quarter" idx="4"/>
          </p:nvPr>
        </p:nvSpPr>
        <p:spPr>
          <a:xfrm>
            <a:off x="7707241" y="5883275"/>
            <a:ext cx="578317"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4077781129"/>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sldNum="0" hdr="0" dt="0"/>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3.bp.blogspot.com/-8ve7lpYMXj0/VJmBgKUc-BI/AAAAAAAAAiI/gosXPRHrQV0/s1600/bsucu1.pn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pPr algn="ctr"/>
            <a:r>
              <a:rPr lang="tr-TR" b="1" dirty="0"/>
              <a:t>6.1.6 Dijital Dünyanın Suçluları</a:t>
            </a:r>
            <a:br>
              <a:rPr lang="tr-TR" dirty="0"/>
            </a:br>
            <a:endParaRPr lang="tr-TR" dirty="0"/>
          </a:p>
        </p:txBody>
      </p:sp>
      <p:sp>
        <p:nvSpPr>
          <p:cNvPr id="6" name="Alt Başlık 5">
            <a:extLst>
              <a:ext uri="{FF2B5EF4-FFF2-40B4-BE49-F238E27FC236}">
                <a16:creationId xmlns:a16="http://schemas.microsoft.com/office/drawing/2014/main" id="{7AAB174C-2967-8117-5E5D-E114596A9CEE}"/>
              </a:ext>
            </a:extLst>
          </p:cNvPr>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6118139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algn="ctr"/>
            <a:r>
              <a:rPr lang="tr-TR" b="1" dirty="0"/>
              <a:t>Bir Düşün!</a:t>
            </a:r>
          </a:p>
        </p:txBody>
      </p:sp>
      <p:sp>
        <p:nvSpPr>
          <p:cNvPr id="2" name="İçerik Yer Tutucusu 1"/>
          <p:cNvSpPr>
            <a:spLocks noGrp="1"/>
          </p:cNvSpPr>
          <p:nvPr>
            <p:ph idx="1"/>
          </p:nvPr>
        </p:nvSpPr>
        <p:spPr>
          <a:xfrm>
            <a:off x="1187624" y="2097088"/>
            <a:ext cx="6912768" cy="3450696"/>
          </a:xfrm>
        </p:spPr>
        <p:txBody>
          <a:bodyPr/>
          <a:lstStyle/>
          <a:p>
            <a:pPr marL="0" indent="0">
              <a:buNone/>
            </a:pPr>
            <a:r>
              <a:rPr lang="tr-TR" dirty="0"/>
              <a:t>İndirim kuponu kazandınız yazan mesaj aldıysan, kuponu almak için bir bağlantıyı açman gerekiyorsa nasıl düşünür ve davranırsın </a:t>
            </a:r>
            <a:r>
              <a:rPr lang="tr-TR" b="1"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763185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algn="ctr"/>
            <a:r>
              <a:rPr lang="tr-TR" b="1" dirty="0"/>
              <a:t>Bir Düşün!</a:t>
            </a:r>
          </a:p>
        </p:txBody>
      </p:sp>
      <p:sp>
        <p:nvSpPr>
          <p:cNvPr id="2" name="İçerik Yer Tutucusu 1"/>
          <p:cNvSpPr>
            <a:spLocks noGrp="1"/>
          </p:cNvSpPr>
          <p:nvPr>
            <p:ph idx="1"/>
          </p:nvPr>
        </p:nvSpPr>
        <p:spPr>
          <a:xfrm>
            <a:off x="1330449" y="2204864"/>
            <a:ext cx="6480720" cy="3450696"/>
          </a:xfrm>
        </p:spPr>
        <p:txBody>
          <a:bodyPr/>
          <a:lstStyle/>
          <a:p>
            <a:r>
              <a:rPr lang="tr-TR" dirty="0"/>
              <a:t>Resmî olarak açıklanmayan her türlü kampanya ve ödül kazandınız  haberi bir tuzak içerebilir</a:t>
            </a:r>
          </a:p>
        </p:txBody>
      </p:sp>
    </p:spTree>
    <p:extLst>
      <p:ext uri="{BB962C8B-B14F-4D97-AF65-F5344CB8AC3E}">
        <p14:creationId xmlns:p14="http://schemas.microsoft.com/office/powerpoint/2010/main" val="1896418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a:bodyPr>
          <a:lstStyle/>
          <a:p>
            <a:pPr algn="ctr"/>
            <a:r>
              <a:rPr lang="tr-TR" b="1" dirty="0"/>
              <a:t>Bir sosyal medya kullanıcısının deneyimi şu şekilde:</a:t>
            </a:r>
          </a:p>
        </p:txBody>
      </p:sp>
      <p:sp>
        <p:nvSpPr>
          <p:cNvPr id="2" name="İçerik Yer Tutucusu 1"/>
          <p:cNvSpPr>
            <a:spLocks noGrp="1"/>
          </p:cNvSpPr>
          <p:nvPr>
            <p:ph idx="1"/>
          </p:nvPr>
        </p:nvSpPr>
        <p:spPr>
          <a:xfrm>
            <a:off x="899593" y="1991010"/>
            <a:ext cx="7560840" cy="4462326"/>
          </a:xfrm>
        </p:spPr>
        <p:txBody>
          <a:bodyPr>
            <a:normAutofit fontScale="85000" lnSpcReduction="20000"/>
          </a:bodyPr>
          <a:lstStyle/>
          <a:p>
            <a:pPr marL="0" indent="0">
              <a:buNone/>
            </a:pPr>
            <a:r>
              <a:rPr lang="tr-TR" dirty="0"/>
              <a:t>“Sosyal medya sayfamda bir konuşma penceresi açıldı. Karşıdaki kişi, uzun zamandır görüşmediğim bir arkadaşımdı ve hal hatır soruyordu. Her zamanki gibi yanıt verdim ve ben de ona nasıl olduğunu sordum. Bir f </a:t>
            </a:r>
            <a:r>
              <a:rPr lang="tr-TR" dirty="0" err="1"/>
              <a:t>irma</a:t>
            </a:r>
            <a:r>
              <a:rPr lang="tr-TR" dirty="0"/>
              <a:t> için hediye bileti dağıttığını söyledi ve telefon hattımın faturalı olup olmadığını sordu. Daha sonra da telefonumdan ... yazıp ....’a mesaj göndermemi söyledi. O sırada durumdan şüphelendim ve internette yaptığım kısa bir aramadan sonra bunun bir dolandırıcılık yöntemi olduğunu fark ettim. En kısa sürede arkadaşıma ulaşmaya çalıştım.”</a:t>
            </a:r>
          </a:p>
          <a:p>
            <a:pPr marL="0" indent="0">
              <a:buNone/>
            </a:pPr>
            <a:r>
              <a:rPr lang="tr-TR" dirty="0"/>
              <a:t>Kullanıcı bu durumu fark etmeseydi ve dolandırıcının istediği numaraya mesajı gönderseydi, cep telefonuna bir mesaj daha gelecekti. Dolandırıcı bu sefer de o mesajı ‘onay’ yazıp yanıtlamasını isteyecekti. İşlemin sonunda ise editörümüzün telefon faturası üzerinden 50 liralık harcama yaptığı görülecekti.</a:t>
            </a:r>
          </a:p>
        </p:txBody>
      </p:sp>
    </p:spTree>
    <p:extLst>
      <p:ext uri="{BB962C8B-B14F-4D97-AF65-F5344CB8AC3E}">
        <p14:creationId xmlns:p14="http://schemas.microsoft.com/office/powerpoint/2010/main" val="217001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algn="ctr"/>
            <a:r>
              <a:rPr lang="tr-TR" b="1" dirty="0"/>
              <a:t>Ne Yapardın?</a:t>
            </a:r>
          </a:p>
        </p:txBody>
      </p:sp>
      <p:sp>
        <p:nvSpPr>
          <p:cNvPr id="2" name="İçerik Yer Tutucusu 1"/>
          <p:cNvSpPr>
            <a:spLocks noGrp="1"/>
          </p:cNvSpPr>
          <p:nvPr>
            <p:ph idx="1"/>
          </p:nvPr>
        </p:nvSpPr>
        <p:spPr>
          <a:xfrm>
            <a:off x="1403648" y="1988840"/>
            <a:ext cx="6637412" cy="3450696"/>
          </a:xfrm>
        </p:spPr>
        <p:txBody>
          <a:bodyPr/>
          <a:lstStyle/>
          <a:p>
            <a:pPr marL="0" indent="0">
              <a:buNone/>
            </a:pPr>
            <a:r>
              <a:rPr lang="tr-TR" dirty="0"/>
              <a:t>Yakın bir tanıdığın internetten mesaj atıp zor durumda kaldığını belirtip cep telefonuna acil kontör yüklemeni isterse nasıl düşünür ve davranırsın</a:t>
            </a:r>
            <a:r>
              <a:rPr lang="tr-TR"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4112399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algn="ctr"/>
            <a:r>
              <a:rPr lang="tr-TR" b="1" dirty="0"/>
              <a:t>Ne Yapardın</a:t>
            </a:r>
            <a:r>
              <a:rPr lang="tr-TR" b="1" dirty="0">
                <a:latin typeface="Arial" panose="020B0604020202020204" pitchFamily="34" charset="0"/>
                <a:cs typeface="Arial" panose="020B0604020202020204" pitchFamily="34" charset="0"/>
              </a:rPr>
              <a:t>?</a:t>
            </a:r>
          </a:p>
        </p:txBody>
      </p:sp>
      <p:sp>
        <p:nvSpPr>
          <p:cNvPr id="2" name="İçerik Yer Tutucusu 1"/>
          <p:cNvSpPr>
            <a:spLocks noGrp="1"/>
          </p:cNvSpPr>
          <p:nvPr>
            <p:ph idx="1"/>
          </p:nvPr>
        </p:nvSpPr>
        <p:spPr>
          <a:xfrm>
            <a:off x="856060" y="1772816"/>
            <a:ext cx="7704856" cy="4466666"/>
          </a:xfrm>
        </p:spPr>
        <p:txBody>
          <a:bodyPr>
            <a:normAutofit lnSpcReduction="10000"/>
          </a:bodyPr>
          <a:lstStyle/>
          <a:p>
            <a:pPr marL="0" indent="0">
              <a:buNone/>
            </a:pPr>
            <a:r>
              <a:rPr lang="tr-TR" i="1" dirty="0"/>
              <a:t>Tanıdığınız kişilerden bu şekilde mesajlar alıyorsanız o kişiye ulaşmaya çalışınız. Bu şekilde çok fazla dolandırıcılık gerçekleşmektedir.</a:t>
            </a:r>
          </a:p>
          <a:p>
            <a:pPr marL="0" indent="0">
              <a:buNone/>
            </a:pPr>
            <a:r>
              <a:rPr lang="tr-TR" i="1" dirty="0"/>
              <a:t>Kontör veya TL dolandırıcıları önce sosyal medya </a:t>
            </a:r>
            <a:r>
              <a:rPr lang="nn-NO" i="1" dirty="0"/>
              <a:t>üzerinden kurbanlara ulaşmak için “Hattınıza</a:t>
            </a:r>
            <a:r>
              <a:rPr lang="tr-TR" i="1" dirty="0"/>
              <a:t> hemen TL yüklemek için tıklayınız. Yeterli bakiyeniz olmadığı için işleminizi gerçekleştiremiyoruz.” mesajını gönderiyor. Bu mesaja yanlışlıkla bile onay verirseniz, mesajla birlikte operatörün TL veya kontör yükleme sayfasına yönlendiriliyorsunuz. Bu şekilde birçok kontör dolandırıcılığı gerçekleşiyor.</a:t>
            </a:r>
            <a:endParaRPr lang="tr-TR" dirty="0"/>
          </a:p>
        </p:txBody>
      </p:sp>
    </p:spTree>
    <p:extLst>
      <p:ext uri="{BB962C8B-B14F-4D97-AF65-F5344CB8AC3E}">
        <p14:creationId xmlns:p14="http://schemas.microsoft.com/office/powerpoint/2010/main" val="37719826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algn="ctr"/>
            <a:r>
              <a:rPr lang="tr-TR" b="1" dirty="0"/>
              <a:t>Ne Yapardın</a:t>
            </a:r>
            <a:r>
              <a:rPr lang="tr-TR" b="1" dirty="0">
                <a:latin typeface="Arial" panose="020B0604020202020204" pitchFamily="34" charset="0"/>
                <a:cs typeface="Arial" panose="020B0604020202020204" pitchFamily="34" charset="0"/>
              </a:rPr>
              <a:t>?</a:t>
            </a:r>
          </a:p>
        </p:txBody>
      </p:sp>
      <p:sp>
        <p:nvSpPr>
          <p:cNvPr id="2" name="İçerik Yer Tutucusu 1"/>
          <p:cNvSpPr>
            <a:spLocks noGrp="1"/>
          </p:cNvSpPr>
          <p:nvPr>
            <p:ph idx="1"/>
          </p:nvPr>
        </p:nvSpPr>
        <p:spPr>
          <a:xfrm>
            <a:off x="1259632" y="1988840"/>
            <a:ext cx="6768752" cy="3960440"/>
          </a:xfrm>
        </p:spPr>
        <p:txBody>
          <a:bodyPr>
            <a:normAutofit/>
          </a:bodyPr>
          <a:lstStyle/>
          <a:p>
            <a:pPr marL="0" indent="0">
              <a:buNone/>
            </a:pPr>
            <a:r>
              <a:rPr lang="tr-TR" sz="2800" i="1" dirty="0"/>
              <a:t>Öfke hâlinde ani karar vermememiz gerekir. Olayların aslını öğrenmeden harekete geçmek, haber doğru olsa bile yanlış bir davranışta bulunmamıza ve kendimizi suçlu duruma düşürmemize neden olabilir.</a:t>
            </a:r>
            <a:endParaRPr lang="tr-TR" sz="2800" dirty="0"/>
          </a:p>
        </p:txBody>
      </p:sp>
    </p:spTree>
    <p:extLst>
      <p:ext uri="{BB962C8B-B14F-4D97-AF65-F5344CB8AC3E}">
        <p14:creationId xmlns:p14="http://schemas.microsoft.com/office/powerpoint/2010/main" val="2816984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algn="ctr"/>
            <a:r>
              <a:rPr lang="tr-TR" b="1" dirty="0"/>
              <a:t>BİLİŞİM SUÇU NEDİR?</a:t>
            </a:r>
            <a:endParaRPr lang="tr-TR" dirty="0"/>
          </a:p>
        </p:txBody>
      </p:sp>
      <p:sp>
        <p:nvSpPr>
          <p:cNvPr id="2" name="İçerik Yer Tutucusu 1"/>
          <p:cNvSpPr>
            <a:spLocks noGrp="1"/>
          </p:cNvSpPr>
          <p:nvPr>
            <p:ph idx="1"/>
          </p:nvPr>
        </p:nvSpPr>
        <p:spPr>
          <a:xfrm>
            <a:off x="1331640" y="1844824"/>
            <a:ext cx="4824536" cy="4680520"/>
          </a:xfrm>
        </p:spPr>
        <p:txBody>
          <a:bodyPr>
            <a:normAutofit/>
          </a:bodyPr>
          <a:lstStyle/>
          <a:p>
            <a:pPr marL="0" indent="0" fontAlgn="base">
              <a:buNone/>
            </a:pPr>
            <a:r>
              <a:rPr lang="tr-TR" b="1" dirty="0">
                <a:solidFill>
                  <a:srgbClr val="FF0000"/>
                </a:solidFill>
              </a:rPr>
              <a:t>Bilişim suçu en basit tanımıyla bilişim sistemlerine karşı işlenen suçlardır.</a:t>
            </a:r>
            <a:r>
              <a:rPr lang="tr-TR" dirty="0">
                <a:solidFill>
                  <a:srgbClr val="FF0000"/>
                </a:solidFill>
              </a:rPr>
              <a:t> </a:t>
            </a:r>
            <a:r>
              <a:rPr lang="tr-TR" dirty="0"/>
              <a:t>Bir bilişim sistemine hukuka aykırı olarak girmek, orada kalmaya devam etmek, bilişim sisteminden izinsiz veri kopyalamak, sistemi erişilmez kılmak ve çalışmaz hale getirmek bilişim suçlarını oluşturmaktadır.</a:t>
            </a:r>
          </a:p>
          <a:p>
            <a:endParaRPr lang="tr-TR" dirty="0"/>
          </a:p>
        </p:txBody>
      </p:sp>
      <p:pic>
        <p:nvPicPr>
          <p:cNvPr id="2050" name="Picture 2" descr="https://3.bp.blogspot.com/-8ve7lpYMXj0/VJmBgKUc-BI/AAAAAAAAAiI/gosXPRHrQV0/s1600/bsucu1.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4168" y="2113148"/>
            <a:ext cx="2907543" cy="3126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0416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a:bodyPr>
          <a:lstStyle/>
          <a:p>
            <a:pPr algn="ctr"/>
            <a:r>
              <a:rPr lang="tr-TR" b="1" dirty="0"/>
              <a:t>SIK KARŞILAŞILAN BİLİŞİM SUÇLARI</a:t>
            </a:r>
            <a:endParaRPr lang="tr-TR" dirty="0"/>
          </a:p>
        </p:txBody>
      </p:sp>
      <p:sp>
        <p:nvSpPr>
          <p:cNvPr id="2" name="İçerik Yer Tutucusu 1"/>
          <p:cNvSpPr>
            <a:spLocks noGrp="1"/>
          </p:cNvSpPr>
          <p:nvPr>
            <p:ph idx="1"/>
          </p:nvPr>
        </p:nvSpPr>
        <p:spPr>
          <a:xfrm>
            <a:off x="856060" y="1772816"/>
            <a:ext cx="8036420" cy="4248472"/>
          </a:xfrm>
        </p:spPr>
        <p:txBody>
          <a:bodyPr>
            <a:normAutofit fontScale="62500" lnSpcReduction="20000"/>
          </a:bodyPr>
          <a:lstStyle/>
          <a:p>
            <a:pPr fontAlgn="base"/>
            <a:r>
              <a:rPr lang="tr-TR" sz="3600" dirty="0"/>
              <a:t>Ülkemizde en sık karşılaşılan bilişim suçlarının başında banka ve kredi kartı bilgisini hukuka aykırı olarak ele geçirerek, haksız kazanç elde etme eylemlerini gösterebiliriz.</a:t>
            </a:r>
          </a:p>
          <a:p>
            <a:pPr fontAlgn="base"/>
            <a:r>
              <a:rPr lang="tr-TR" sz="3600" dirty="0"/>
              <a:t>Web sitelerini "</a:t>
            </a:r>
            <a:r>
              <a:rPr lang="tr-TR" sz="3600" dirty="0" err="1"/>
              <a:t>hack"lemek</a:t>
            </a:r>
            <a:r>
              <a:rPr lang="tr-TR" sz="3600" dirty="0"/>
              <a:t>, virüs, </a:t>
            </a:r>
            <a:r>
              <a:rPr lang="tr-TR" sz="3600" dirty="0" err="1"/>
              <a:t>truva</a:t>
            </a:r>
            <a:r>
              <a:rPr lang="tr-TR" sz="3600" dirty="0"/>
              <a:t> atı ve kötü amaçlı yazılım hazırlamak ve yaymak, </a:t>
            </a:r>
          </a:p>
          <a:p>
            <a:pPr fontAlgn="base"/>
            <a:r>
              <a:rPr lang="tr-TR" sz="3600" dirty="0"/>
              <a:t>Başkalarına ait kullanıcı adı, şifre, parola gibi kişiye özel bilgileri ele geçirmek ve kullanmak da bilişim suçlarını oluşturmaktadır. </a:t>
            </a:r>
          </a:p>
          <a:p>
            <a:pPr fontAlgn="base"/>
            <a:r>
              <a:rPr lang="tr-TR" sz="3600" dirty="0"/>
              <a:t>Yasadışı yayınlar yapmak</a:t>
            </a:r>
          </a:p>
          <a:p>
            <a:pPr fontAlgn="base"/>
            <a:r>
              <a:rPr lang="tr-TR" sz="3600" dirty="0"/>
              <a:t>Bilişim yolu ile tehdit ve </a:t>
            </a:r>
            <a:r>
              <a:rPr lang="tr-TR" sz="3600" dirty="0" err="1"/>
              <a:t>santaj</a:t>
            </a:r>
            <a:r>
              <a:rPr lang="tr-TR" sz="3600" dirty="0"/>
              <a:t> yapmak</a:t>
            </a:r>
          </a:p>
          <a:p>
            <a:pPr fontAlgn="base"/>
            <a:endParaRPr lang="tr-TR" dirty="0"/>
          </a:p>
          <a:p>
            <a:endParaRPr lang="tr-TR" dirty="0"/>
          </a:p>
        </p:txBody>
      </p:sp>
    </p:spTree>
    <p:extLst>
      <p:ext uri="{BB962C8B-B14F-4D97-AF65-F5344CB8AC3E}">
        <p14:creationId xmlns:p14="http://schemas.microsoft.com/office/powerpoint/2010/main" val="1389049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a:bodyPr>
          <a:lstStyle/>
          <a:p>
            <a:pPr algn="ctr"/>
            <a:r>
              <a:rPr lang="tr-TR" sz="4000" b="1" dirty="0"/>
              <a:t>Bilişim Suçuna Maruz Kalırsak Ne Yapmalıyız?</a:t>
            </a:r>
          </a:p>
        </p:txBody>
      </p:sp>
      <p:sp>
        <p:nvSpPr>
          <p:cNvPr id="2" name="İçerik Yer Tutucusu 1"/>
          <p:cNvSpPr>
            <a:spLocks noGrp="1"/>
          </p:cNvSpPr>
          <p:nvPr>
            <p:ph idx="1"/>
          </p:nvPr>
        </p:nvSpPr>
        <p:spPr>
          <a:xfrm>
            <a:off x="1259632" y="2204864"/>
            <a:ext cx="7244332" cy="3541714"/>
          </a:xfrm>
        </p:spPr>
        <p:txBody>
          <a:bodyPr>
            <a:normAutofit/>
          </a:bodyPr>
          <a:lstStyle/>
          <a:p>
            <a:pPr marL="0" indent="0">
              <a:buNone/>
            </a:pPr>
            <a:r>
              <a:rPr lang="tr-TR" dirty="0">
                <a:latin typeface="CrimsonText-Roman"/>
              </a:rPr>
              <a:t>Zararlı içerik sunan web sayfalarını şikâyet için; Bilgi Teknolojileri ve İletişim Kurumu İnternet İhbar Merkezi internet adresini ziyaret edebilirsiniz.</a:t>
            </a:r>
          </a:p>
          <a:p>
            <a:r>
              <a:rPr lang="tr-TR" dirty="0">
                <a:latin typeface="CrimsonText-Roman"/>
              </a:rPr>
              <a:t>Bilgi Teknolojileri ve İletişim Kurumu internet sayfasından (www.btk.gov.tr) sitelerin güvenliğine bakabilirsiniz.</a:t>
            </a:r>
          </a:p>
          <a:p>
            <a:r>
              <a:rPr lang="tr-TR" i="1" dirty="0">
                <a:latin typeface="CrimsonText-Italic"/>
              </a:rPr>
              <a:t>Gerektiğinde 112 ihbar hattını da arayabilirsiniz.</a:t>
            </a:r>
            <a:endParaRPr lang="tr-TR" dirty="0"/>
          </a:p>
        </p:txBody>
      </p:sp>
    </p:spTree>
    <p:extLst>
      <p:ext uri="{BB962C8B-B14F-4D97-AF65-F5344CB8AC3E}">
        <p14:creationId xmlns:p14="http://schemas.microsoft.com/office/powerpoint/2010/main" val="1317399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a:bodyPr>
          <a:lstStyle/>
          <a:p>
            <a:pPr algn="ctr"/>
            <a:r>
              <a:rPr lang="tr-TR" b="1" dirty="0"/>
              <a:t>Bilişim Suçlarına Karşı Alınabilecek Tedbirler</a:t>
            </a:r>
            <a:endParaRPr lang="tr-TR" dirty="0"/>
          </a:p>
        </p:txBody>
      </p:sp>
      <p:sp>
        <p:nvSpPr>
          <p:cNvPr id="2" name="İçerik Yer Tutucusu 1"/>
          <p:cNvSpPr>
            <a:spLocks noGrp="1"/>
          </p:cNvSpPr>
          <p:nvPr>
            <p:ph idx="1"/>
          </p:nvPr>
        </p:nvSpPr>
        <p:spPr>
          <a:xfrm>
            <a:off x="971600" y="1988840"/>
            <a:ext cx="7632848" cy="4392488"/>
          </a:xfrm>
        </p:spPr>
        <p:txBody>
          <a:bodyPr>
            <a:normAutofit fontScale="77500" lnSpcReduction="20000"/>
          </a:bodyPr>
          <a:lstStyle/>
          <a:p>
            <a:pPr fontAlgn="base"/>
            <a:r>
              <a:rPr lang="tr-TR" sz="2600" dirty="0"/>
              <a:t>Lisanssız yazılımlar ve içerikler (müzik, resim, fotoğraf video vs.) kullanmayın.</a:t>
            </a:r>
          </a:p>
          <a:p>
            <a:pPr fontAlgn="base"/>
            <a:r>
              <a:rPr lang="tr-TR" sz="2600" dirty="0"/>
              <a:t>Çeşitli yollarla kırılmış, içeriği değiştirilmiş veya güvenilir olmayan yazılımlar yüklemeyin.</a:t>
            </a:r>
          </a:p>
          <a:p>
            <a:pPr fontAlgn="base"/>
            <a:r>
              <a:rPr lang="tr-TR" sz="2600" dirty="0"/>
              <a:t>Bilgisayar sistemini korumaya yönelik </a:t>
            </a:r>
            <a:r>
              <a:rPr lang="tr-TR" sz="2600" dirty="0" err="1"/>
              <a:t>antivirüs</a:t>
            </a:r>
            <a:r>
              <a:rPr lang="tr-TR" sz="2600" dirty="0"/>
              <a:t>, güvenlik duvarı gibi yazılımlar kullanın ve mümkün olduğunca güncellemelerini yapın.</a:t>
            </a:r>
          </a:p>
          <a:p>
            <a:pPr fontAlgn="base"/>
            <a:r>
              <a:rPr lang="tr-TR" sz="2600" dirty="0"/>
              <a:t>Kullanılan yazılımların en güncel ve sorunsuz sürümlerini temin etmeye çalışın.</a:t>
            </a:r>
          </a:p>
          <a:p>
            <a:pPr fontAlgn="base"/>
            <a:r>
              <a:rPr lang="tr-TR" sz="2600" dirty="0"/>
              <a:t>Telefon, e-posta vs. gibi yollarla sizden kişisel bilgilerinizi (ad, </a:t>
            </a:r>
            <a:r>
              <a:rPr lang="tr-TR" sz="2600" dirty="0" err="1"/>
              <a:t>soyad</a:t>
            </a:r>
            <a:r>
              <a:rPr lang="tr-TR" sz="2600" dirty="0"/>
              <a:t>, adres, telefon gibi), parolanızı ya da kredi kartı şifrenizi isteyenlere itibar etmeyin.</a:t>
            </a:r>
          </a:p>
          <a:p>
            <a:pPr fontAlgn="base"/>
            <a:endParaRPr lang="tr-TR" dirty="0"/>
          </a:p>
          <a:p>
            <a:pPr fontAlgn="base"/>
            <a:endParaRPr lang="tr-TR" dirty="0"/>
          </a:p>
          <a:p>
            <a:endParaRPr lang="tr-TR" dirty="0"/>
          </a:p>
        </p:txBody>
      </p:sp>
    </p:spTree>
    <p:extLst>
      <p:ext uri="{BB962C8B-B14F-4D97-AF65-F5344CB8AC3E}">
        <p14:creationId xmlns:p14="http://schemas.microsoft.com/office/powerpoint/2010/main" val="2083221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a:bodyPr>
          <a:lstStyle/>
          <a:p>
            <a:pPr algn="ctr"/>
            <a:r>
              <a:rPr lang="tr-TR" b="1" dirty="0"/>
              <a:t>Bilişim Suçlarına Karşı Alınabilecek Tedbirler</a:t>
            </a:r>
            <a:endParaRPr lang="tr-TR" dirty="0"/>
          </a:p>
        </p:txBody>
      </p:sp>
      <p:sp>
        <p:nvSpPr>
          <p:cNvPr id="2" name="İçerik Yer Tutucusu 1"/>
          <p:cNvSpPr>
            <a:spLocks noGrp="1"/>
          </p:cNvSpPr>
          <p:nvPr>
            <p:ph idx="1"/>
          </p:nvPr>
        </p:nvSpPr>
        <p:spPr>
          <a:xfrm>
            <a:off x="1115616" y="2097088"/>
            <a:ext cx="7169943" cy="3450696"/>
          </a:xfrm>
        </p:spPr>
        <p:txBody>
          <a:bodyPr>
            <a:normAutofit/>
          </a:bodyPr>
          <a:lstStyle/>
          <a:p>
            <a:pPr fontAlgn="base"/>
            <a:r>
              <a:rPr lang="tr-TR" dirty="0"/>
              <a:t>İnternet ortamında tanımadığınız veya şüphelendiğiniz kişilere kişisel ve özel bilgilerinizi vermeyin!</a:t>
            </a:r>
          </a:p>
          <a:p>
            <a:pPr fontAlgn="base"/>
            <a:r>
              <a:rPr lang="tr-TR" dirty="0"/>
              <a:t>Telif haklarıyla korunmuş içerikleri (müzik, film, oyun vs.) kesinlikle korsan olarak temin etmeyin, indirmeyin ve paylaşmayın!</a:t>
            </a:r>
          </a:p>
          <a:p>
            <a:pPr fontAlgn="base"/>
            <a:endParaRPr lang="tr-TR" dirty="0"/>
          </a:p>
          <a:p>
            <a:pPr fontAlgn="base"/>
            <a:endParaRPr lang="tr-TR" dirty="0"/>
          </a:p>
          <a:p>
            <a:pPr fontAlgn="base"/>
            <a:endParaRPr lang="tr-TR" dirty="0"/>
          </a:p>
          <a:p>
            <a:endParaRPr lang="tr-TR" dirty="0"/>
          </a:p>
        </p:txBody>
      </p:sp>
    </p:spTree>
    <p:extLst>
      <p:ext uri="{BB962C8B-B14F-4D97-AF65-F5344CB8AC3E}">
        <p14:creationId xmlns:p14="http://schemas.microsoft.com/office/powerpoint/2010/main" val="4209304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algn="ctr"/>
            <a:r>
              <a:rPr lang="tr-TR" b="1" dirty="0"/>
              <a:t>Kredi Kartları İle İlgili İlginç Bilgiler</a:t>
            </a:r>
          </a:p>
        </p:txBody>
      </p:sp>
      <p:sp>
        <p:nvSpPr>
          <p:cNvPr id="2" name="İçerik Yer Tutucusu 1"/>
          <p:cNvSpPr>
            <a:spLocks noGrp="1"/>
          </p:cNvSpPr>
          <p:nvPr>
            <p:ph idx="1"/>
          </p:nvPr>
        </p:nvSpPr>
        <p:spPr>
          <a:xfrm>
            <a:off x="881829" y="2088541"/>
            <a:ext cx="7748388" cy="3849877"/>
          </a:xfrm>
        </p:spPr>
        <p:txBody>
          <a:bodyPr>
            <a:normAutofit fontScale="92500" lnSpcReduction="20000"/>
          </a:bodyPr>
          <a:lstStyle/>
          <a:p>
            <a:r>
              <a:rPr lang="tr-TR" dirty="0"/>
              <a:t>Her saat 96 kredi kartı bilgisi çalınıyor.</a:t>
            </a:r>
          </a:p>
          <a:p>
            <a:r>
              <a:rPr lang="tr-TR" dirty="0"/>
              <a:t>Bugüne kadar yine </a:t>
            </a:r>
            <a:r>
              <a:rPr lang="tr-TR" dirty="0" err="1"/>
              <a:t>hacker’ların</a:t>
            </a:r>
            <a:r>
              <a:rPr lang="tr-TR" dirty="0"/>
              <a:t> eline geçen Türkiye vatandaşlarına ait kredi kartı bilgisi, 50 bin 339.</a:t>
            </a:r>
          </a:p>
          <a:p>
            <a:r>
              <a:rPr lang="tr-TR" dirty="0"/>
              <a:t>Dünyada 2 milyon kişinin kredi kartı bilgisi yeraltı dünyasında sürekli el değiştiriyor.</a:t>
            </a:r>
          </a:p>
          <a:p>
            <a:r>
              <a:rPr lang="tr-TR" dirty="0"/>
              <a:t>Sahte kredi kartlarının nakde çevrilmesi için </a:t>
            </a:r>
            <a:r>
              <a:rPr lang="sv-SE" dirty="0"/>
              <a:t>kullanılan 3 bin 32 farklı yöntem var.</a:t>
            </a:r>
          </a:p>
          <a:p>
            <a:r>
              <a:rPr lang="tr-TR" dirty="0"/>
              <a:t>Kredi kartı bilgilerinin yüzde 40’ı, e-ticaret sitelerinin </a:t>
            </a:r>
            <a:r>
              <a:rPr lang="tr-TR" dirty="0" err="1"/>
              <a:t>hack’lenmesiyle</a:t>
            </a:r>
            <a:r>
              <a:rPr lang="tr-TR" dirty="0"/>
              <a:t> ele geçiriliyor.</a:t>
            </a:r>
          </a:p>
        </p:txBody>
      </p:sp>
    </p:spTree>
    <p:extLst>
      <p:ext uri="{BB962C8B-B14F-4D97-AF65-F5344CB8AC3E}">
        <p14:creationId xmlns:p14="http://schemas.microsoft.com/office/powerpoint/2010/main" val="3598788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a:bodyPr>
          <a:lstStyle/>
          <a:p>
            <a:pPr algn="ctr"/>
            <a:r>
              <a:rPr lang="tr-TR" b="1" dirty="0"/>
              <a:t>“SUÇ ÖRGÜTÜ SİM KARTINIZI KOPYALADI” YALANI</a:t>
            </a:r>
          </a:p>
        </p:txBody>
      </p:sp>
      <p:sp>
        <p:nvSpPr>
          <p:cNvPr id="2" name="İçerik Yer Tutucusu 1"/>
          <p:cNvSpPr>
            <a:spLocks noGrp="1"/>
          </p:cNvSpPr>
          <p:nvPr>
            <p:ph idx="1"/>
          </p:nvPr>
        </p:nvSpPr>
        <p:spPr>
          <a:xfrm>
            <a:off x="856060" y="1988840"/>
            <a:ext cx="7676380" cy="4464496"/>
          </a:xfrm>
        </p:spPr>
        <p:txBody>
          <a:bodyPr>
            <a:normAutofit fontScale="92500" lnSpcReduction="10000"/>
          </a:bodyPr>
          <a:lstStyle/>
          <a:p>
            <a:pPr marL="0" indent="0" algn="just">
              <a:buNone/>
            </a:pPr>
            <a:r>
              <a:rPr lang="tr-TR" dirty="0"/>
              <a:t>Dolandırıcılar, bazı vatandaşlarımızı arayarak, telefonlarında</a:t>
            </a:r>
          </a:p>
          <a:p>
            <a:pPr marL="0" indent="0" algn="just">
              <a:buNone/>
            </a:pPr>
            <a:r>
              <a:rPr lang="tr-TR" dirty="0"/>
              <a:t>kullandıkları SİM kartların, teknolojik yöntemler kullanılarak</a:t>
            </a:r>
          </a:p>
          <a:p>
            <a:pPr marL="0" indent="0" algn="just">
              <a:buNone/>
            </a:pPr>
            <a:r>
              <a:rPr lang="tr-TR" dirty="0"/>
              <a:t>organize bir suç örgütü tarafından kopyalandığını ve bu kopya</a:t>
            </a:r>
          </a:p>
          <a:p>
            <a:pPr marL="0" indent="0" algn="just">
              <a:buNone/>
            </a:pPr>
            <a:r>
              <a:rPr lang="tr-TR" dirty="0"/>
              <a:t>SİM kart üzerinden maliyeti yüksek telefon görüşmeleri yapıldığını</a:t>
            </a:r>
          </a:p>
          <a:p>
            <a:pPr marL="0" indent="0" algn="just">
              <a:buNone/>
            </a:pPr>
            <a:r>
              <a:rPr lang="tr-TR" dirty="0"/>
              <a:t>belirtirler. Bu kişilerin tespitinin yapılabilmesi için yürütülen</a:t>
            </a:r>
          </a:p>
          <a:p>
            <a:pPr marL="0" indent="0" algn="just">
              <a:buNone/>
            </a:pPr>
            <a:r>
              <a:rPr lang="tr-TR" dirty="0"/>
              <a:t>çalışmada kullanılmak üzere kontör veya para gönderilmesini talep</a:t>
            </a:r>
          </a:p>
          <a:p>
            <a:pPr marL="0" indent="0" algn="just">
              <a:buNone/>
            </a:pPr>
            <a:r>
              <a:rPr lang="tr-TR" dirty="0"/>
              <a:t>ederler. Yürütülmekte olan sözde soruşturmanın gizli olduğunu</a:t>
            </a:r>
          </a:p>
          <a:p>
            <a:pPr marL="0" indent="0" algn="just">
              <a:buNone/>
            </a:pPr>
            <a:r>
              <a:rPr lang="tr-TR" dirty="0"/>
              <a:t>vurgulayarak, mağdurun kimseye bilgi vermeden kendilerine</a:t>
            </a:r>
          </a:p>
          <a:p>
            <a:pPr marL="0" indent="0" algn="just">
              <a:buNone/>
            </a:pPr>
            <a:r>
              <a:rPr lang="tr-TR" dirty="0"/>
              <a:t>kontör veya para göndermesini sağlamaya çalışırlar.</a:t>
            </a:r>
          </a:p>
        </p:txBody>
      </p:sp>
    </p:spTree>
    <p:extLst>
      <p:ext uri="{BB962C8B-B14F-4D97-AF65-F5344CB8AC3E}">
        <p14:creationId xmlns:p14="http://schemas.microsoft.com/office/powerpoint/2010/main" val="2248500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algn="ctr"/>
            <a:r>
              <a:rPr lang="tr-TR" b="1" dirty="0"/>
              <a:t>Örnek Haber</a:t>
            </a:r>
          </a:p>
        </p:txBody>
      </p:sp>
      <p:sp>
        <p:nvSpPr>
          <p:cNvPr id="2" name="İçerik Yer Tutucusu 1"/>
          <p:cNvSpPr>
            <a:spLocks noGrp="1"/>
          </p:cNvSpPr>
          <p:nvPr>
            <p:ph idx="1"/>
          </p:nvPr>
        </p:nvSpPr>
        <p:spPr>
          <a:xfrm>
            <a:off x="1186433" y="1844824"/>
            <a:ext cx="6768752" cy="3561259"/>
          </a:xfrm>
        </p:spPr>
        <p:txBody>
          <a:bodyPr/>
          <a:lstStyle/>
          <a:p>
            <a:pPr marL="0" indent="0">
              <a:buNone/>
            </a:pPr>
            <a:r>
              <a:rPr lang="tr-TR" dirty="0"/>
              <a:t>İzmir Emniyet Müdürlüğü Siber Suçlarla Mücadele Şube Müdürlüğü ekipleri, özel bir bankanın müşterilerini arayarak kendilerini banka görevlisi olarak tanıtan ve bu yolla vatandaşların internet bankacılığı giriş bilgilerini ele geçiren dolandırıcıların yakalanması için çalışma başlattı. Bu kapsamda 9 kişi tutuklandı.</a:t>
            </a:r>
          </a:p>
        </p:txBody>
      </p:sp>
    </p:spTree>
    <p:extLst>
      <p:ext uri="{BB962C8B-B14F-4D97-AF65-F5344CB8AC3E}">
        <p14:creationId xmlns:p14="http://schemas.microsoft.com/office/powerpoint/2010/main" val="34679614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Devre">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Devre">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vre">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Devre</Template>
  <TotalTime>93</TotalTime>
  <Words>815</Words>
  <Application>Microsoft Office PowerPoint</Application>
  <PresentationFormat>Ekran Gösterisi (4:3)</PresentationFormat>
  <Paragraphs>58</Paragraphs>
  <Slides>15</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15</vt:i4>
      </vt:variant>
    </vt:vector>
  </HeadingPairs>
  <TitlesOfParts>
    <vt:vector size="21" baseType="lpstr">
      <vt:lpstr>Arial</vt:lpstr>
      <vt:lpstr>Calibri</vt:lpstr>
      <vt:lpstr>CrimsonText-Italic</vt:lpstr>
      <vt:lpstr>CrimsonText-Roman</vt:lpstr>
      <vt:lpstr>Tw Cen MT</vt:lpstr>
      <vt:lpstr>Devre</vt:lpstr>
      <vt:lpstr>6.1.6 Dijital Dünyanın Suçluları </vt:lpstr>
      <vt:lpstr>BİLİŞİM SUÇU NEDİR?</vt:lpstr>
      <vt:lpstr>SIK KARŞILAŞILAN BİLİŞİM SUÇLARI</vt:lpstr>
      <vt:lpstr>Bilişim Suçuna Maruz Kalırsak Ne Yapmalıyız?</vt:lpstr>
      <vt:lpstr>Bilişim Suçlarına Karşı Alınabilecek Tedbirler</vt:lpstr>
      <vt:lpstr>Bilişim Suçlarına Karşı Alınabilecek Tedbirler</vt:lpstr>
      <vt:lpstr>Kredi Kartları İle İlgili İlginç Bilgiler</vt:lpstr>
      <vt:lpstr>“SUÇ ÖRGÜTÜ SİM KARTINIZI KOPYALADI” YALANI</vt:lpstr>
      <vt:lpstr>Örnek Haber</vt:lpstr>
      <vt:lpstr>Bir Düşün!</vt:lpstr>
      <vt:lpstr>Bir Düşün!</vt:lpstr>
      <vt:lpstr>Bir sosyal medya kullanıcısının deneyimi şu şekilde:</vt:lpstr>
      <vt:lpstr>Ne Yapardın?</vt:lpstr>
      <vt:lpstr>Ne Yapardın?</vt:lpstr>
      <vt:lpstr>Ne Yapardın?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6.1.6 Dijital Dünyanın Suçluları 6.1.6 B Bilişim Suçları</dc:title>
  <dc:creator>Efe</dc:creator>
  <cp:lastModifiedBy>User</cp:lastModifiedBy>
  <cp:revision>24</cp:revision>
  <dcterms:created xsi:type="dcterms:W3CDTF">2019-10-09T12:21:54Z</dcterms:created>
  <dcterms:modified xsi:type="dcterms:W3CDTF">2025-10-08T11:42:02Z</dcterms:modified>
</cp:coreProperties>
</file>