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67" r:id="rId3"/>
    <p:sldId id="368" r:id="rId4"/>
    <p:sldId id="369" r:id="rId5"/>
    <p:sldId id="394" r:id="rId6"/>
    <p:sldId id="395" r:id="rId7"/>
    <p:sldId id="396" r:id="rId8"/>
    <p:sldId id="397" r:id="rId9"/>
    <p:sldId id="398" r:id="rId10"/>
    <p:sldId id="399" r:id="rId11"/>
    <p:sldId id="400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743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196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902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420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763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266153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46284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729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643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328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635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280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783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502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66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9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240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707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.bp.blogspot.com/-RpLIWscFsCk/VJl-cIZeocI/AAAAAAAAAiA/UvsT46O8miM/s1600/telifler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6.1.5 A</a:t>
            </a:r>
            <a:b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Telif Hakkı Nedir?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315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811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260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TELİF HAKKI NEDİR?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2077787"/>
            <a:ext cx="504056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Herhangi bir bilgi veya düşünce ürününün kullanılması ve yayılması ile ilgili hakların, </a:t>
            </a:r>
            <a:r>
              <a:rPr lang="tr-TR" dirty="0" smtClean="0"/>
              <a:t>yasalarla belirli </a:t>
            </a:r>
            <a:r>
              <a:rPr lang="tr-TR" dirty="0"/>
              <a:t>kişilere verilmesidir</a:t>
            </a:r>
            <a:r>
              <a:rPr lang="tr-TR" dirty="0" smtClean="0"/>
              <a:t>. Kısaca</a:t>
            </a:r>
            <a:r>
              <a:rPr lang="tr-TR" dirty="0"/>
              <a:t>, orijinal bir yapıtın, eserin kopyalanmasına veya kullanılmasına </a:t>
            </a:r>
            <a:r>
              <a:rPr lang="tr-TR" dirty="0" smtClean="0"/>
              <a:t> </a:t>
            </a:r>
            <a:r>
              <a:rPr lang="tr-TR" b="1" dirty="0" smtClean="0"/>
              <a:t>izin </a:t>
            </a:r>
            <a:r>
              <a:rPr lang="tr-TR" b="1" dirty="0" smtClean="0"/>
              <a:t>vermeme</a:t>
            </a:r>
            <a:r>
              <a:rPr lang="tr-TR" b="1" dirty="0"/>
              <a:t> </a:t>
            </a:r>
            <a:r>
              <a:rPr lang="tr-TR" dirty="0"/>
              <a:t>hakkıdır.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2925248" cy="30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2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TELİF HAKKI NEDİR?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56060" y="1844824"/>
            <a:ext cx="537212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Bir sanatçının müzik parçasını, </a:t>
            </a:r>
            <a:r>
              <a:rPr lang="tr-TR" dirty="0" err="1"/>
              <a:t>klibini</a:t>
            </a:r>
            <a:r>
              <a:rPr lang="tr-TR" dirty="0"/>
              <a:t>, film eserini, bir yazarın kitabını </a:t>
            </a:r>
            <a:r>
              <a:rPr lang="tr-TR" dirty="0" smtClean="0"/>
              <a:t>veya bir </a:t>
            </a:r>
            <a:r>
              <a:rPr lang="tr-TR" dirty="0"/>
              <a:t>firmanın yazılımını bu kişilerin izni olmadan ne kullanabilir ne </a:t>
            </a:r>
            <a:r>
              <a:rPr lang="tr-TR" dirty="0" smtClean="0"/>
              <a:t>de</a:t>
            </a:r>
            <a:r>
              <a:rPr lang="tr-TR" dirty="0"/>
              <a:t> kopyalayabilirsiniz</a:t>
            </a:r>
            <a:r>
              <a:rPr lang="tr-TR" dirty="0" smtClean="0"/>
              <a:t>. Bu</a:t>
            </a:r>
            <a:r>
              <a:rPr lang="tr-TR" dirty="0"/>
              <a:t> </a:t>
            </a:r>
            <a:r>
              <a:rPr lang="tr-TR" dirty="0" smtClean="0"/>
              <a:t>eserler</a:t>
            </a:r>
            <a:r>
              <a:rPr lang="tr-TR" dirty="0"/>
              <a:t>, sahibinin izin verdiği, yasal dağıtımını yapan mağaza ya da internet sitelerinde satın alınarak </a:t>
            </a:r>
            <a:r>
              <a:rPr lang="tr-TR" dirty="0" smtClean="0"/>
              <a:t>kullanılmalıdır. Aksi </a:t>
            </a:r>
            <a:r>
              <a:rPr lang="tr-TR" dirty="0"/>
              <a:t>bir yönteme başvurulursa telif hakkı ihlali gerçekleşmiş, yani suç işlenmiş olur</a:t>
            </a:r>
            <a:r>
              <a:rPr lang="tr-TR" dirty="0" smtClean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9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İNTERNET VE TELİF HAKKI İHLALİ</a:t>
            </a:r>
            <a:endParaRPr lang="tr-T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8530" y="1844824"/>
            <a:ext cx="5544616" cy="468052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tr-TR" dirty="0"/>
              <a:t>İnternet üzerinden bilginin çok hızlı ve denetimsiz bir şekilde yayılması telif </a:t>
            </a:r>
            <a:r>
              <a:rPr lang="tr-TR" dirty="0" smtClean="0"/>
              <a:t>hakkı ihlal </a:t>
            </a:r>
            <a:r>
              <a:rPr lang="tr-TR" dirty="0"/>
              <a:t>suçlarının artmasına neden </a:t>
            </a:r>
            <a:r>
              <a:rPr lang="tr-TR" dirty="0" smtClean="0"/>
              <a:t>olmuştur. Müzik </a:t>
            </a:r>
            <a:r>
              <a:rPr lang="tr-TR" dirty="0"/>
              <a:t>albümleri, yazılımlar, oyunlar, filmler kitaplar daha birçok eser </a:t>
            </a:r>
            <a:r>
              <a:rPr lang="tr-TR" dirty="0" smtClean="0"/>
              <a:t>daha yayınlandığı</a:t>
            </a:r>
            <a:r>
              <a:rPr lang="tr-TR" dirty="0"/>
              <a:t> ilk  saatlerde internet üzerinde paylaşılmakta ve birçok </a:t>
            </a:r>
            <a:r>
              <a:rPr lang="tr-TR" dirty="0" smtClean="0"/>
              <a:t>kullanıcı hiç</a:t>
            </a:r>
            <a:r>
              <a:rPr lang="tr-TR" dirty="0"/>
              <a:t> farkında olmadan bu suça ortak </a:t>
            </a:r>
            <a:r>
              <a:rPr lang="tr-TR" dirty="0" smtClean="0"/>
              <a:t>olmaktadır. Fikir </a:t>
            </a:r>
            <a:r>
              <a:rPr lang="tr-TR" dirty="0"/>
              <a:t>ve Sanat Eserleri Kanunu’na göre bu kişiler hakkında </a:t>
            </a:r>
            <a:r>
              <a:rPr lang="tr-TR" dirty="0" smtClean="0"/>
              <a:t>hapis ve ağır </a:t>
            </a:r>
            <a:r>
              <a:rPr lang="tr-TR" dirty="0"/>
              <a:t>para cezası istenebilmektedir.</a:t>
            </a:r>
          </a:p>
          <a:p>
            <a:endParaRPr lang="tr-TR" dirty="0"/>
          </a:p>
        </p:txBody>
      </p:sp>
      <p:pic>
        <p:nvPicPr>
          <p:cNvPr id="1026" name="Picture 2" descr="https://4.bp.blogspot.com/-RpLIWscFsCk/VJl-cIZeocI/AAAAAAAAAiA/UvsT46O8miM/s1600/telif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46" y="2780928"/>
            <a:ext cx="2986427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87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18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Eserleri Nasıl Kullanmalıyız?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8165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580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0128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47076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1400</TotalTime>
  <Words>39</Words>
  <Application>Microsoft Office PowerPoint</Application>
  <PresentationFormat>Ekran Gösterisi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Tw Cen MT</vt:lpstr>
      <vt:lpstr>Devre</vt:lpstr>
      <vt:lpstr>6.1.5 A  Telif Hakkı Nedir?</vt:lpstr>
      <vt:lpstr>TELİF HAKKI NEDİR?</vt:lpstr>
      <vt:lpstr>TELİF HAKKI NEDİR?</vt:lpstr>
      <vt:lpstr>İNTERNET VE TELİF HAKKI İHLALİ</vt:lpstr>
      <vt:lpstr>PowerPoint Sunusu</vt:lpstr>
      <vt:lpstr>Eserleri Nasıl Kullanmalıyız?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BİLİŞİM OKURYAZARLIĞI</dc:title>
  <dc:creator>Efe</dc:creator>
  <cp:lastModifiedBy>BTLab</cp:lastModifiedBy>
  <cp:revision>253</cp:revision>
  <dcterms:created xsi:type="dcterms:W3CDTF">2016-10-09T17:25:52Z</dcterms:created>
  <dcterms:modified xsi:type="dcterms:W3CDTF">2025-10-06T14:08:06Z</dcterms:modified>
</cp:coreProperties>
</file>