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258" r:id="rId17"/>
    <p:sldId id="302" r:id="rId18"/>
    <p:sldId id="303" r:id="rId19"/>
    <p:sldId id="304" r:id="rId20"/>
    <p:sldId id="305" r:id="rId21"/>
    <p:sldId id="272" r:id="rId22"/>
    <p:sldId id="273" r:id="rId23"/>
    <p:sldId id="274" r:id="rId24"/>
    <p:sldId id="275" r:id="rId25"/>
    <p:sldId id="276" r:id="rId26"/>
    <p:sldId id="277" r:id="rId27"/>
    <p:sldId id="278" r:id="rId28"/>
    <p:sldId id="279" r:id="rId29"/>
    <p:sldId id="280" r:id="rId30"/>
    <p:sldId id="281"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a:t>Asıl başlık stili için tıklatın</a:t>
            </a:r>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6.10.2025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6.10.2025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6.10.2025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6.10.2025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6.10.2025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6.10.2025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6.10.2025</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İnsanoğlunun tasarlayarak ürettiği ya da uygulamaya koyduğu faydalı, faydasız veya zararlı her türlü aletler ve araçlardır.</a:t>
            </a:r>
          </a:p>
          <a:p>
            <a:endParaRPr lang="tr-TR" dirty="0"/>
          </a:p>
        </p:txBody>
      </p:sp>
      <p:sp>
        <p:nvSpPr>
          <p:cNvPr id="3" name="Başlık 2"/>
          <p:cNvSpPr>
            <a:spLocks noGrp="1"/>
          </p:cNvSpPr>
          <p:nvPr>
            <p:ph type="title"/>
          </p:nvPr>
        </p:nvSpPr>
        <p:spPr/>
        <p:txBody>
          <a:bodyPr/>
          <a:lstStyle/>
          <a:p>
            <a:r>
              <a:rPr lang="tr-TR" dirty="0"/>
              <a:t>Teknoloji Nedir?</a:t>
            </a:r>
          </a:p>
        </p:txBody>
      </p:sp>
      <p:pic>
        <p:nvPicPr>
          <p:cNvPr id="4" name="Picture 7" descr="http://www.e-sorgu.org/wp-content/uploads/Cep-Telefonu-Nas%C4%B1l-Dinleni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8980">
            <a:off x="3252788" y="4154488"/>
            <a:ext cx="2833687"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ttp://www.listeniz.net/wp-content/uploads/2008/02/nikon-d60-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350543"/>
            <a:ext cx="20224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http://scs03.resimyukle.com/files/view/ryu.pho.img/658/40/beyaz-araba_3.jpg"/>
          <p:cNvPicPr>
            <a:picLocks noChangeAspect="1" noChangeArrowheads="1"/>
          </p:cNvPicPr>
          <p:nvPr/>
        </p:nvPicPr>
        <p:blipFill>
          <a:blip r:embed="rId4">
            <a:extLst>
              <a:ext uri="{28A0092B-C50C-407E-A947-70E740481C1C}">
                <a14:useLocalDpi xmlns:a14="http://schemas.microsoft.com/office/drawing/2010/main" val="0"/>
              </a:ext>
            </a:extLst>
          </a:blip>
          <a:srcRect b="20802"/>
          <a:stretch>
            <a:fillRect/>
          </a:stretch>
        </p:blipFill>
        <p:spPr bwMode="auto">
          <a:xfrm rot="20895490">
            <a:off x="318283" y="4424147"/>
            <a:ext cx="2683687" cy="166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17620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852936"/>
            <a:ext cx="4716016" cy="3240360"/>
          </a:xfrm>
        </p:spPr>
        <p:txBody>
          <a:bodyPr>
            <a:noAutofit/>
          </a:bodyPr>
          <a:lstStyle/>
          <a:p>
            <a:pPr marL="0" indent="0">
              <a:buNone/>
            </a:pPr>
            <a:r>
              <a:rPr lang="tr-TR" sz="1600" b="1" dirty="0"/>
              <a:t>                    </a:t>
            </a:r>
            <a:r>
              <a:rPr lang="tr-TR" sz="2800" b="1" dirty="0"/>
              <a:t>Akıllı Bahçe Aletleri</a:t>
            </a:r>
          </a:p>
          <a:p>
            <a:pPr marL="0" indent="0">
              <a:buNone/>
            </a:pPr>
            <a:r>
              <a:rPr lang="tr-TR" sz="2000" dirty="0"/>
              <a:t>Bahçeler için geliştirilmiş akıllı ürünler de mevcut. Bu ürünler;</a:t>
            </a:r>
          </a:p>
          <a:p>
            <a:pPr marL="0" indent="0">
              <a:buNone/>
            </a:pPr>
            <a:r>
              <a:rPr lang="tr-TR" sz="2000" dirty="0"/>
              <a:t>toprağa ne ekmeniz, nasıl ekmeniz ve</a:t>
            </a:r>
          </a:p>
          <a:p>
            <a:pPr marL="0" indent="0">
              <a:buNone/>
            </a:pPr>
            <a:r>
              <a:rPr lang="tr-TR" sz="2000" dirty="0"/>
              <a:t>toprağı hangi aralıklarla sulamanız</a:t>
            </a:r>
          </a:p>
          <a:p>
            <a:pPr marL="0" indent="0">
              <a:buNone/>
            </a:pPr>
            <a:r>
              <a:rPr lang="tr-TR" sz="2000" dirty="0"/>
              <a:t>gerektiği konusunda size önerilerde</a:t>
            </a:r>
          </a:p>
          <a:p>
            <a:pPr marL="0" indent="0">
              <a:buNone/>
            </a:pPr>
            <a:r>
              <a:rPr lang="tr-TR" sz="2000" dirty="0"/>
              <a:t>bulunuyor.</a:t>
            </a:r>
            <a:endParaRPr lang="tr-TR" sz="2200" dirty="0"/>
          </a:p>
        </p:txBody>
      </p:sp>
      <p:sp>
        <p:nvSpPr>
          <p:cNvPr id="3" name="Başlık 2"/>
          <p:cNvSpPr>
            <a:spLocks noGrp="1"/>
          </p:cNvSpPr>
          <p:nvPr>
            <p:ph type="title"/>
          </p:nvPr>
        </p:nvSpPr>
        <p:spPr/>
        <p:txBody>
          <a:bodyPr>
            <a:normAutofit/>
          </a:bodyPr>
          <a:lstStyle/>
          <a:p>
            <a:r>
              <a:rPr lang="tr-TR" dirty="0"/>
              <a:t>YENİ TEKNOLOJİLER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068960"/>
            <a:ext cx="3941510" cy="2952328"/>
          </a:xfrm>
          <a:prstGeom prst="rect">
            <a:avLst/>
          </a:prstGeom>
        </p:spPr>
      </p:pic>
    </p:spTree>
    <p:extLst>
      <p:ext uri="{BB962C8B-B14F-4D97-AF65-F5344CB8AC3E}">
        <p14:creationId xmlns:p14="http://schemas.microsoft.com/office/powerpoint/2010/main" val="15297206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852936"/>
            <a:ext cx="4716016" cy="3240360"/>
          </a:xfrm>
        </p:spPr>
        <p:txBody>
          <a:bodyPr>
            <a:noAutofit/>
          </a:bodyPr>
          <a:lstStyle/>
          <a:p>
            <a:pPr marL="0" indent="0">
              <a:buNone/>
            </a:pPr>
            <a:r>
              <a:rPr lang="tr-TR" sz="1600" b="1" dirty="0"/>
              <a:t>           </a:t>
            </a:r>
            <a:r>
              <a:rPr lang="tr-TR" sz="2800" b="1" dirty="0"/>
              <a:t>Akıllı Güvenlik Kamerası</a:t>
            </a:r>
          </a:p>
          <a:p>
            <a:pPr marL="0" indent="0">
              <a:buNone/>
            </a:pPr>
            <a:r>
              <a:rPr lang="tr-TR" sz="2000" dirty="0"/>
              <a:t>Güvenlik kameralarının gelişmiş hâlidir. Evinize kurulan kameraları akıllı telefon ya da PC üzerinden takip edebilir, çekilen görüntülere yakından bakabilir ve bu görüntüleri kaydedebilirsiniz.</a:t>
            </a:r>
            <a:endParaRPr lang="tr-TR" sz="2200" dirty="0"/>
          </a:p>
        </p:txBody>
      </p:sp>
      <p:sp>
        <p:nvSpPr>
          <p:cNvPr id="3" name="Başlık 2"/>
          <p:cNvSpPr>
            <a:spLocks noGrp="1"/>
          </p:cNvSpPr>
          <p:nvPr>
            <p:ph type="title"/>
          </p:nvPr>
        </p:nvSpPr>
        <p:spPr/>
        <p:txBody>
          <a:bodyPr>
            <a:normAutofit/>
          </a:bodyPr>
          <a:lstStyle/>
          <a:p>
            <a:r>
              <a:rPr lang="tr-TR" dirty="0"/>
              <a:t>YENİ TEKNOLOJİLER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636912"/>
            <a:ext cx="3552056" cy="3552056"/>
          </a:xfrm>
          <a:prstGeom prst="rect">
            <a:avLst/>
          </a:prstGeom>
        </p:spPr>
      </p:pic>
    </p:spTree>
    <p:extLst>
      <p:ext uri="{BB962C8B-B14F-4D97-AF65-F5344CB8AC3E}">
        <p14:creationId xmlns:p14="http://schemas.microsoft.com/office/powerpoint/2010/main" val="130911956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348880"/>
            <a:ext cx="4716016" cy="3240360"/>
          </a:xfrm>
        </p:spPr>
        <p:txBody>
          <a:bodyPr>
            <a:noAutofit/>
          </a:bodyPr>
          <a:lstStyle/>
          <a:p>
            <a:pPr marL="0" indent="0">
              <a:buNone/>
            </a:pPr>
            <a:r>
              <a:rPr lang="tr-TR" sz="1600" b="1" dirty="0"/>
              <a:t>           </a:t>
            </a:r>
            <a:r>
              <a:rPr lang="tr-TR" sz="2800" b="1" dirty="0"/>
              <a:t>Akıllı Camlar</a:t>
            </a:r>
          </a:p>
          <a:p>
            <a:pPr marL="0" indent="0">
              <a:buNone/>
            </a:pPr>
            <a:r>
              <a:rPr lang="tr-TR" sz="2000" dirty="0"/>
              <a:t>Akıllı camlar teknolojisi sayesinde hayat daha renkli ve keyifli olacak gibi görünüyor.</a:t>
            </a:r>
            <a:endParaRPr lang="tr-TR" sz="2200" dirty="0"/>
          </a:p>
        </p:txBody>
      </p:sp>
      <p:sp>
        <p:nvSpPr>
          <p:cNvPr id="3" name="Başlık 2"/>
          <p:cNvSpPr>
            <a:spLocks noGrp="1"/>
          </p:cNvSpPr>
          <p:nvPr>
            <p:ph type="title"/>
          </p:nvPr>
        </p:nvSpPr>
        <p:spPr/>
        <p:txBody>
          <a:bodyPr>
            <a:normAutofit/>
          </a:bodyPr>
          <a:lstStyle/>
          <a:p>
            <a:r>
              <a:rPr lang="tr-TR" dirty="0"/>
              <a:t>YENİ TEKNOLOJİLER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440" y="3284984"/>
            <a:ext cx="5292080" cy="2646040"/>
          </a:xfrm>
          <a:prstGeom prst="rect">
            <a:avLst/>
          </a:prstGeom>
        </p:spPr>
      </p:pic>
    </p:spTree>
    <p:extLst>
      <p:ext uri="{BB962C8B-B14F-4D97-AF65-F5344CB8AC3E}">
        <p14:creationId xmlns:p14="http://schemas.microsoft.com/office/powerpoint/2010/main" val="273519137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348880"/>
            <a:ext cx="4716016" cy="3240360"/>
          </a:xfrm>
        </p:spPr>
        <p:txBody>
          <a:bodyPr>
            <a:noAutofit/>
          </a:bodyPr>
          <a:lstStyle/>
          <a:p>
            <a:pPr marL="0" indent="0">
              <a:buNone/>
            </a:pPr>
            <a:r>
              <a:rPr lang="tr-TR" sz="1600" b="1" dirty="0"/>
              <a:t>           </a:t>
            </a:r>
            <a:r>
              <a:rPr lang="tr-TR" sz="2800" b="1" dirty="0"/>
              <a:t>3 Boyutlu Yazıcılar</a:t>
            </a:r>
          </a:p>
          <a:p>
            <a:pPr marL="0" indent="0">
              <a:buNone/>
            </a:pPr>
            <a:r>
              <a:rPr lang="tr-TR" sz="2000" dirty="0"/>
              <a:t>Katmanlı üretim (</a:t>
            </a:r>
            <a:r>
              <a:rPr lang="tr-TR" sz="2000" dirty="0" err="1"/>
              <a:t>Additive</a:t>
            </a:r>
            <a:r>
              <a:rPr lang="tr-TR" sz="2000" dirty="0"/>
              <a:t> </a:t>
            </a:r>
            <a:r>
              <a:rPr lang="nn-NO" sz="2000" dirty="0"/>
              <a:t>Manufaturing) olarak kabul edilen 3B</a:t>
            </a:r>
            <a:r>
              <a:rPr lang="tr-TR" sz="2000" dirty="0"/>
              <a:t> yazıcı teknolojisi, bilgisayar ortamında tasarladığınız 3 boyutlu objeleri somut hâle dönüştürebileceğiniz hızlı </a:t>
            </a:r>
            <a:r>
              <a:rPr lang="tr-TR" sz="2000" dirty="0" err="1"/>
              <a:t>prototipleme</a:t>
            </a:r>
            <a:r>
              <a:rPr lang="tr-TR" sz="2000" dirty="0"/>
              <a:t> araçlarıdır. STL dosyası olarak kaydedilen 3 boyutlu tasarımlar, 3B yazıcıya gönderilerek katman katman gerçeğe dönüştürülür.</a:t>
            </a:r>
            <a:endParaRPr lang="tr-TR" sz="2200" dirty="0"/>
          </a:p>
        </p:txBody>
      </p:sp>
      <p:sp>
        <p:nvSpPr>
          <p:cNvPr id="3" name="Başlık 2"/>
          <p:cNvSpPr>
            <a:spLocks noGrp="1"/>
          </p:cNvSpPr>
          <p:nvPr>
            <p:ph type="title"/>
          </p:nvPr>
        </p:nvSpPr>
        <p:spPr/>
        <p:txBody>
          <a:bodyPr>
            <a:normAutofit/>
          </a:bodyPr>
          <a:lstStyle/>
          <a:p>
            <a:r>
              <a:rPr lang="tr-TR" dirty="0"/>
              <a:t>YENİ TEKNOLOJİLER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2852936"/>
            <a:ext cx="4261298" cy="2838574"/>
          </a:xfrm>
          <a:prstGeom prst="rect">
            <a:avLst/>
          </a:prstGeom>
        </p:spPr>
      </p:pic>
    </p:spTree>
    <p:extLst>
      <p:ext uri="{BB962C8B-B14F-4D97-AF65-F5344CB8AC3E}">
        <p14:creationId xmlns:p14="http://schemas.microsoft.com/office/powerpoint/2010/main" val="219154403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348880"/>
            <a:ext cx="4716016" cy="3240360"/>
          </a:xfrm>
        </p:spPr>
        <p:txBody>
          <a:bodyPr>
            <a:noAutofit/>
          </a:bodyPr>
          <a:lstStyle/>
          <a:p>
            <a:pPr marL="0" indent="0">
              <a:buNone/>
            </a:pPr>
            <a:r>
              <a:rPr lang="tr-TR" b="1" dirty="0"/>
              <a:t>Giyilebilir Teknolojiler</a:t>
            </a:r>
          </a:p>
          <a:p>
            <a:pPr marL="0" indent="0">
              <a:buNone/>
            </a:pPr>
            <a:r>
              <a:rPr lang="tr-TR" sz="2000" dirty="0"/>
              <a:t>İnsana fayda sağlayacak uygulamaları,</a:t>
            </a:r>
          </a:p>
          <a:p>
            <a:pPr marL="0" indent="0">
              <a:buNone/>
            </a:pPr>
            <a:r>
              <a:rPr lang="sv-SE" sz="2000" dirty="0"/>
              <a:t>moda etkisini de göz önünde</a:t>
            </a:r>
            <a:r>
              <a:rPr lang="tr-TR" sz="2000" dirty="0"/>
              <a:t> bulundurarak ortaya çıkaran cihazlardır.</a:t>
            </a:r>
          </a:p>
          <a:p>
            <a:pPr marL="0" indent="0">
              <a:buNone/>
            </a:pPr>
            <a:r>
              <a:rPr lang="tr-TR" sz="2000" dirty="0"/>
              <a:t>Sağlık bilekliklerinden, akıllı saatlere;</a:t>
            </a:r>
          </a:p>
          <a:p>
            <a:pPr marL="0" indent="0">
              <a:buNone/>
            </a:pPr>
            <a:r>
              <a:rPr lang="tr-TR" sz="2000" dirty="0"/>
              <a:t>gözlüklerden, giysilere; giyilebilir</a:t>
            </a:r>
          </a:p>
          <a:p>
            <a:pPr marL="0" indent="0">
              <a:buNone/>
            </a:pPr>
            <a:r>
              <a:rPr lang="tr-TR" sz="2000" dirty="0"/>
              <a:t>cihazlar, kişilerin sağlık değerleri,</a:t>
            </a:r>
          </a:p>
          <a:p>
            <a:pPr marL="0" indent="0">
              <a:buNone/>
            </a:pPr>
            <a:r>
              <a:rPr lang="tr-TR" sz="2000" dirty="0"/>
              <a:t>okuma alışkanlıkları ya da yürüme</a:t>
            </a:r>
          </a:p>
          <a:p>
            <a:pPr marL="0" indent="0">
              <a:buNone/>
            </a:pPr>
            <a:r>
              <a:rPr lang="tr-TR" sz="2000" dirty="0"/>
              <a:t>tempoları gibi veriler doğrultusunda pek</a:t>
            </a:r>
          </a:p>
          <a:p>
            <a:pPr marL="0" indent="0">
              <a:buNone/>
            </a:pPr>
            <a:r>
              <a:rPr lang="tr-TR" sz="2000" dirty="0"/>
              <a:t>çok soruna ve ihtiyaca yönelik kişisel</a:t>
            </a:r>
          </a:p>
          <a:p>
            <a:pPr marL="0" indent="0">
              <a:buNone/>
            </a:pPr>
            <a:r>
              <a:rPr lang="tr-TR" sz="2000" dirty="0"/>
              <a:t>çözümler üretmektedir.</a:t>
            </a:r>
            <a:endParaRPr lang="tr-TR" sz="2200" dirty="0"/>
          </a:p>
        </p:txBody>
      </p:sp>
      <p:sp>
        <p:nvSpPr>
          <p:cNvPr id="3" name="Başlık 2"/>
          <p:cNvSpPr>
            <a:spLocks noGrp="1"/>
          </p:cNvSpPr>
          <p:nvPr>
            <p:ph type="title"/>
          </p:nvPr>
        </p:nvSpPr>
        <p:spPr/>
        <p:txBody>
          <a:bodyPr>
            <a:normAutofit/>
          </a:bodyPr>
          <a:lstStyle/>
          <a:p>
            <a:r>
              <a:rPr lang="tr-TR" dirty="0"/>
              <a:t>YENİ TEKNOLOJİLER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924944"/>
            <a:ext cx="4385829" cy="3240360"/>
          </a:xfrm>
          <a:prstGeom prst="rect">
            <a:avLst/>
          </a:prstGeom>
        </p:spPr>
      </p:pic>
    </p:spTree>
    <p:extLst>
      <p:ext uri="{BB962C8B-B14F-4D97-AF65-F5344CB8AC3E}">
        <p14:creationId xmlns:p14="http://schemas.microsoft.com/office/powerpoint/2010/main" val="110562040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348880"/>
            <a:ext cx="4716016" cy="3240360"/>
          </a:xfrm>
        </p:spPr>
        <p:txBody>
          <a:bodyPr>
            <a:noAutofit/>
          </a:bodyPr>
          <a:lstStyle/>
          <a:p>
            <a:pPr marL="0" indent="0">
              <a:buNone/>
            </a:pPr>
            <a:r>
              <a:rPr lang="tr-TR" b="1" dirty="0"/>
              <a:t>Hologram</a:t>
            </a:r>
          </a:p>
          <a:p>
            <a:pPr marL="0" indent="0">
              <a:buNone/>
            </a:pPr>
            <a:r>
              <a:rPr lang="tr-TR" sz="2000" dirty="0"/>
              <a:t>Hologram teknolojisi ile bir objenin</a:t>
            </a:r>
          </a:p>
          <a:p>
            <a:pPr marL="0" indent="0">
              <a:buNone/>
            </a:pPr>
            <a:r>
              <a:rPr lang="tr-TR" sz="2000" dirty="0"/>
              <a:t>3 boyutlu görüntüsünü sanal olarak</a:t>
            </a:r>
          </a:p>
          <a:p>
            <a:pPr marL="0" indent="0">
              <a:buNone/>
            </a:pPr>
            <a:r>
              <a:rPr lang="tr-TR" sz="2000" dirty="0"/>
              <a:t>oluşturabilirsiniz.</a:t>
            </a:r>
          </a:p>
          <a:p>
            <a:pPr marL="0" indent="0">
              <a:buNone/>
            </a:pPr>
            <a:r>
              <a:rPr lang="tr-TR" sz="2000" b="1" dirty="0"/>
              <a:t>Nasıl Yapılır?</a:t>
            </a:r>
          </a:p>
          <a:p>
            <a:pPr marL="0" indent="0">
              <a:buNone/>
            </a:pPr>
            <a:r>
              <a:rPr lang="tr-TR" sz="2000" dirty="0"/>
              <a:t>3 boyutlu görselin lazer teknolojisiyle kaydedilmesi, depolanması ve hareket efektinin kazandırılarak çok boyutlu ortama aktarılması ile elde edilir.</a:t>
            </a:r>
            <a:endParaRPr lang="tr-TR" sz="2200" dirty="0"/>
          </a:p>
        </p:txBody>
      </p:sp>
      <p:sp>
        <p:nvSpPr>
          <p:cNvPr id="3" name="Başlık 2"/>
          <p:cNvSpPr>
            <a:spLocks noGrp="1"/>
          </p:cNvSpPr>
          <p:nvPr>
            <p:ph type="title"/>
          </p:nvPr>
        </p:nvSpPr>
        <p:spPr/>
        <p:txBody>
          <a:bodyPr>
            <a:normAutofit/>
          </a:bodyPr>
          <a:lstStyle/>
          <a:p>
            <a:r>
              <a:rPr lang="tr-TR" dirty="0"/>
              <a:t>YENİ TEKNOLOJİLER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2708920"/>
            <a:ext cx="4572000" cy="3096344"/>
          </a:xfrm>
          <a:prstGeom prst="rect">
            <a:avLst/>
          </a:prstGeom>
        </p:spPr>
      </p:pic>
    </p:spTree>
    <p:extLst>
      <p:ext uri="{BB962C8B-B14F-4D97-AF65-F5344CB8AC3E}">
        <p14:creationId xmlns:p14="http://schemas.microsoft.com/office/powerpoint/2010/main" val="307525177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916832"/>
            <a:ext cx="5256584" cy="3450696"/>
          </a:xfrm>
        </p:spPr>
        <p:txBody>
          <a:bodyPr>
            <a:noAutofit/>
          </a:bodyPr>
          <a:lstStyle/>
          <a:p>
            <a:pPr marL="0" indent="0">
              <a:buNone/>
            </a:pPr>
            <a:r>
              <a:rPr lang="tr-TR" sz="1600" b="1" dirty="0"/>
              <a:t>                    </a:t>
            </a:r>
            <a:r>
              <a:rPr lang="tr-TR" sz="2800" b="1" dirty="0"/>
              <a:t>Yapay Zeka</a:t>
            </a:r>
          </a:p>
          <a:p>
            <a:pPr marL="0" indent="0">
              <a:buNone/>
            </a:pPr>
            <a:r>
              <a:rPr lang="tr-TR" dirty="0"/>
              <a:t>Yapay zekâyı izlediğimiz çizgi film</a:t>
            </a:r>
          </a:p>
          <a:p>
            <a:pPr marL="0" indent="0">
              <a:buNone/>
            </a:pPr>
            <a:r>
              <a:rPr lang="tr-TR" dirty="0"/>
              <a:t>ve filmlerden dolayı insan şeklinde</a:t>
            </a:r>
          </a:p>
          <a:p>
            <a:pPr marL="0" indent="0">
              <a:buNone/>
            </a:pPr>
            <a:r>
              <a:rPr lang="nb-NO" dirty="0"/>
              <a:t>bir robot olarak düşünsek de,</a:t>
            </a:r>
          </a:p>
          <a:p>
            <a:pPr marL="0" indent="0">
              <a:buNone/>
            </a:pPr>
            <a:r>
              <a:rPr lang="tr-TR" dirty="0"/>
              <a:t>aslında yapay zekâ, bundan çok</a:t>
            </a:r>
          </a:p>
          <a:p>
            <a:pPr marL="0" indent="0">
              <a:buNone/>
            </a:pPr>
            <a:r>
              <a:rPr lang="tr-TR" dirty="0"/>
              <a:t>daha farklı ve karmaşık bir yapıya</a:t>
            </a:r>
          </a:p>
          <a:p>
            <a:pPr marL="0" indent="0">
              <a:buNone/>
            </a:pPr>
            <a:r>
              <a:rPr lang="tr-TR" dirty="0"/>
              <a:t>sahiptir. Artık hayatımızdaki birçok</a:t>
            </a:r>
          </a:p>
          <a:p>
            <a:pPr marL="0" indent="0">
              <a:buNone/>
            </a:pPr>
            <a:r>
              <a:rPr lang="pl-PL" dirty="0"/>
              <a:t>elektronik eşya yapay zekâ ile</a:t>
            </a:r>
          </a:p>
          <a:p>
            <a:pPr marL="0" indent="0">
              <a:buNone/>
            </a:pPr>
            <a:r>
              <a:rPr lang="tr-TR" dirty="0"/>
              <a:t>çalışmaktadır.</a:t>
            </a:r>
            <a:endParaRPr lang="tr-TR" sz="1600" dirty="0"/>
          </a:p>
        </p:txBody>
      </p:sp>
      <p:sp>
        <p:nvSpPr>
          <p:cNvPr id="3" name="Başlık 2"/>
          <p:cNvSpPr>
            <a:spLocks noGrp="1"/>
          </p:cNvSpPr>
          <p:nvPr>
            <p:ph type="title"/>
          </p:nvPr>
        </p:nvSpPr>
        <p:spPr/>
        <p:txBody>
          <a:bodyPr>
            <a:normAutofit/>
          </a:bodyPr>
          <a:lstStyle/>
          <a:p>
            <a:r>
              <a:rPr lang="tr-TR" dirty="0"/>
              <a:t>YENİ TEKNOLOJİLER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564904"/>
            <a:ext cx="3666123" cy="3024336"/>
          </a:xfrm>
          <a:prstGeom prst="rect">
            <a:avLst/>
          </a:prstGeom>
        </p:spPr>
      </p:pic>
    </p:spTree>
    <p:extLst>
      <p:ext uri="{BB962C8B-B14F-4D97-AF65-F5344CB8AC3E}">
        <p14:creationId xmlns:p14="http://schemas.microsoft.com/office/powerpoint/2010/main" val="62655726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916832"/>
            <a:ext cx="5256584" cy="3450696"/>
          </a:xfrm>
        </p:spPr>
        <p:txBody>
          <a:bodyPr>
            <a:noAutofit/>
          </a:bodyPr>
          <a:lstStyle/>
          <a:p>
            <a:pPr marL="0" indent="0">
              <a:buNone/>
            </a:pPr>
            <a:r>
              <a:rPr lang="tr-TR" sz="1600" b="1" dirty="0"/>
              <a:t>                    </a:t>
            </a:r>
            <a:r>
              <a:rPr lang="tr-TR" sz="2800" b="1" dirty="0"/>
              <a:t>Yapay Zeka</a:t>
            </a:r>
          </a:p>
          <a:p>
            <a:pPr marL="0" indent="0">
              <a:buNone/>
            </a:pPr>
            <a:r>
              <a:rPr lang="tr-TR" dirty="0"/>
              <a:t>Günümüzde kullandığımız tablet ve</a:t>
            </a:r>
          </a:p>
          <a:p>
            <a:pPr marL="0" indent="0">
              <a:buNone/>
            </a:pPr>
            <a:r>
              <a:rPr lang="tr-TR" dirty="0"/>
              <a:t>telefonlar geliştirilen yazılımlar sayesinde sorduğumuz sorulara çeşitli yanıtlar verebilir, tıpkı bir insan gibi bizimle konuşabilirler. Yapay zekâ sayesinde, söylediğimiz kelimeler yazı diline aktarılabilir.</a:t>
            </a:r>
            <a:endParaRPr lang="tr-TR" sz="1600" dirty="0"/>
          </a:p>
        </p:txBody>
      </p:sp>
      <p:sp>
        <p:nvSpPr>
          <p:cNvPr id="3" name="Başlık 2"/>
          <p:cNvSpPr>
            <a:spLocks noGrp="1"/>
          </p:cNvSpPr>
          <p:nvPr>
            <p:ph type="title"/>
          </p:nvPr>
        </p:nvSpPr>
        <p:spPr/>
        <p:txBody>
          <a:bodyPr>
            <a:normAutofit/>
          </a:bodyPr>
          <a:lstStyle/>
          <a:p>
            <a:r>
              <a:rPr lang="tr-TR" dirty="0"/>
              <a:t>YENİ TEKNOLOJİLER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636912"/>
            <a:ext cx="3420895" cy="3240360"/>
          </a:xfrm>
          <a:prstGeom prst="rect">
            <a:avLst/>
          </a:prstGeom>
        </p:spPr>
      </p:pic>
    </p:spTree>
    <p:extLst>
      <p:ext uri="{BB962C8B-B14F-4D97-AF65-F5344CB8AC3E}">
        <p14:creationId xmlns:p14="http://schemas.microsoft.com/office/powerpoint/2010/main" val="173366007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916832"/>
            <a:ext cx="5256584" cy="3450696"/>
          </a:xfrm>
        </p:spPr>
        <p:txBody>
          <a:bodyPr>
            <a:noAutofit/>
          </a:bodyPr>
          <a:lstStyle/>
          <a:p>
            <a:pPr marL="0" indent="0">
              <a:buNone/>
            </a:pPr>
            <a:r>
              <a:rPr lang="tr-TR" sz="1600" b="1" dirty="0"/>
              <a:t>                    </a:t>
            </a:r>
            <a:r>
              <a:rPr lang="tr-TR" sz="2800" b="1" dirty="0"/>
              <a:t>Yapay Zeka</a:t>
            </a:r>
          </a:p>
          <a:p>
            <a:pPr marL="0" indent="0">
              <a:buNone/>
            </a:pPr>
            <a:r>
              <a:rPr lang="tr-TR" dirty="0"/>
              <a:t>Yapay zekâlar konuşurken daha önceden sorduğunuz soruyu ve sorunun yanıtını hatırlayarak sonraki</a:t>
            </a:r>
          </a:p>
          <a:p>
            <a:pPr marL="0" indent="0">
              <a:buNone/>
            </a:pPr>
            <a:r>
              <a:rPr lang="tr-TR" dirty="0"/>
              <a:t>soruların cevaplarını daha etkili bir şekilde bulabiliyor. Hatta bazı yapay zekâlar, karmaşık hastane kayıtlarını analiz ederek bazı sonuçlara ulaşabiliyor ve doktorların öngöremeyeceği teşhisleri</a:t>
            </a:r>
          </a:p>
          <a:p>
            <a:pPr marL="0" indent="0">
              <a:buNone/>
            </a:pPr>
            <a:r>
              <a:rPr lang="tr-TR" dirty="0"/>
              <a:t>koyabiliyorlar.</a:t>
            </a:r>
            <a:endParaRPr lang="tr-TR" sz="1600" dirty="0"/>
          </a:p>
        </p:txBody>
      </p:sp>
      <p:sp>
        <p:nvSpPr>
          <p:cNvPr id="3" name="Başlık 2"/>
          <p:cNvSpPr>
            <a:spLocks noGrp="1"/>
          </p:cNvSpPr>
          <p:nvPr>
            <p:ph type="title"/>
          </p:nvPr>
        </p:nvSpPr>
        <p:spPr/>
        <p:txBody>
          <a:bodyPr>
            <a:normAutofit/>
          </a:bodyPr>
          <a:lstStyle/>
          <a:p>
            <a:r>
              <a:rPr lang="tr-TR" dirty="0"/>
              <a:t>YENİ TEKNOLOJİLER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636912"/>
            <a:ext cx="3672408" cy="3600400"/>
          </a:xfrm>
          <a:prstGeom prst="rect">
            <a:avLst/>
          </a:prstGeom>
        </p:spPr>
      </p:pic>
    </p:spTree>
    <p:extLst>
      <p:ext uri="{BB962C8B-B14F-4D97-AF65-F5344CB8AC3E}">
        <p14:creationId xmlns:p14="http://schemas.microsoft.com/office/powerpoint/2010/main" val="188923382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916832"/>
            <a:ext cx="5256584" cy="3450696"/>
          </a:xfrm>
        </p:spPr>
        <p:txBody>
          <a:bodyPr>
            <a:noAutofit/>
          </a:bodyPr>
          <a:lstStyle/>
          <a:p>
            <a:pPr marL="0" indent="0">
              <a:buNone/>
            </a:pPr>
            <a:r>
              <a:rPr lang="tr-TR" sz="1600" b="1" dirty="0"/>
              <a:t>                    </a:t>
            </a:r>
            <a:r>
              <a:rPr lang="tr-TR" sz="2800" b="1" dirty="0"/>
              <a:t>Yapay Zeka</a:t>
            </a:r>
          </a:p>
          <a:p>
            <a:pPr marL="0" indent="0">
              <a:buNone/>
            </a:pPr>
            <a:r>
              <a:rPr lang="tr-TR" dirty="0"/>
              <a:t>Duygusal farkındalık eklenmiş yapay</a:t>
            </a:r>
          </a:p>
          <a:p>
            <a:pPr marL="0" indent="0">
              <a:buNone/>
            </a:pPr>
            <a:r>
              <a:rPr lang="tr-TR" dirty="0"/>
              <a:t>zekâlar duygusal çıkarımlarda da</a:t>
            </a:r>
          </a:p>
          <a:p>
            <a:pPr marL="0" indent="0">
              <a:buNone/>
            </a:pPr>
            <a:r>
              <a:rPr lang="tr-TR" dirty="0"/>
              <a:t>bulunuyor. Yani sesin sahibinin üzgün,</a:t>
            </a:r>
          </a:p>
          <a:p>
            <a:pPr marL="0" indent="0">
              <a:buNone/>
            </a:pPr>
            <a:r>
              <a:rPr lang="tr-TR" dirty="0"/>
              <a:t>mutsuz ya da sinirli olduğunu fark</a:t>
            </a:r>
          </a:p>
          <a:p>
            <a:pPr marL="0" indent="0">
              <a:buNone/>
            </a:pPr>
            <a:r>
              <a:rPr lang="tr-TR" dirty="0"/>
              <a:t>edebiliyor.</a:t>
            </a:r>
            <a:endParaRPr lang="tr-TR" sz="1600" dirty="0"/>
          </a:p>
        </p:txBody>
      </p:sp>
      <p:sp>
        <p:nvSpPr>
          <p:cNvPr id="3" name="Başlık 2"/>
          <p:cNvSpPr>
            <a:spLocks noGrp="1"/>
          </p:cNvSpPr>
          <p:nvPr>
            <p:ph type="title"/>
          </p:nvPr>
        </p:nvSpPr>
        <p:spPr/>
        <p:txBody>
          <a:bodyPr>
            <a:normAutofit/>
          </a:bodyPr>
          <a:lstStyle/>
          <a:p>
            <a:r>
              <a:rPr lang="tr-TR" dirty="0"/>
              <a:t>YENİ TEKNOLOJİLER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877" y="2564904"/>
            <a:ext cx="3666123" cy="3024336"/>
          </a:xfrm>
          <a:prstGeom prst="rect">
            <a:avLst/>
          </a:prstGeom>
        </p:spPr>
      </p:pic>
    </p:spTree>
    <p:extLst>
      <p:ext uri="{BB962C8B-B14F-4D97-AF65-F5344CB8AC3E}">
        <p14:creationId xmlns:p14="http://schemas.microsoft.com/office/powerpoint/2010/main" val="421490005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492896"/>
            <a:ext cx="7408333" cy="3450696"/>
          </a:xfrm>
        </p:spPr>
        <p:txBody>
          <a:bodyPr>
            <a:normAutofit lnSpcReduction="10000"/>
          </a:bodyPr>
          <a:lstStyle/>
          <a:p>
            <a:pPr lvl="0"/>
            <a:r>
              <a:rPr lang="tr-TR" dirty="0"/>
              <a:t>Teknoloji insanların ihtiyaçları doğrultusunda gelişmektedir. </a:t>
            </a:r>
          </a:p>
          <a:p>
            <a:r>
              <a:rPr lang="tr-TR" dirty="0"/>
              <a:t>Her yeni teknolojik gelişme insanların sorun veya ihtiyaçlarını gidermek için ortaya çıkmıştır.</a:t>
            </a:r>
          </a:p>
          <a:p>
            <a:pPr marL="0" indent="0">
              <a:buNone/>
            </a:pPr>
            <a:r>
              <a:rPr lang="tr-TR" dirty="0"/>
              <a:t>     </a:t>
            </a:r>
            <a:r>
              <a:rPr lang="tr-TR" dirty="0">
                <a:solidFill>
                  <a:srgbClr val="FF0000"/>
                </a:solidFill>
              </a:rPr>
              <a:t>Örneğin; </a:t>
            </a:r>
            <a:r>
              <a:rPr lang="tr-TR" dirty="0"/>
              <a:t>İlk aritmetik makinesini 1640 yılında </a:t>
            </a:r>
          </a:p>
          <a:p>
            <a:pPr marL="0" indent="0">
              <a:buNone/>
            </a:pPr>
            <a:r>
              <a:rPr lang="tr-TR" dirty="0"/>
              <a:t>bulan Pascal, babasının para hesaplamasına yardımcı</a:t>
            </a:r>
          </a:p>
          <a:p>
            <a:pPr marL="0" indent="0">
              <a:buNone/>
            </a:pPr>
            <a:r>
              <a:rPr lang="tr-TR" dirty="0"/>
              <a:t> olmak için bu aleti bulmuştur. Bu alet, bugünkü bilgisayarların tarihsel gelişiminde atası olarak yer almaktadır.</a:t>
            </a:r>
          </a:p>
          <a:p>
            <a:pPr marL="0" indent="0">
              <a:buNone/>
            </a:pPr>
            <a:endParaRPr lang="tr-TR" dirty="0"/>
          </a:p>
        </p:txBody>
      </p:sp>
      <p:sp>
        <p:nvSpPr>
          <p:cNvPr id="3" name="Başlık 2"/>
          <p:cNvSpPr>
            <a:spLocks noGrp="1"/>
          </p:cNvSpPr>
          <p:nvPr>
            <p:ph type="title"/>
          </p:nvPr>
        </p:nvSpPr>
        <p:spPr>
          <a:xfrm>
            <a:off x="467544" y="548680"/>
            <a:ext cx="8229600" cy="1252728"/>
          </a:xfrm>
        </p:spPr>
        <p:txBody>
          <a:bodyPr>
            <a:normAutofit/>
          </a:bodyPr>
          <a:lstStyle/>
          <a:p>
            <a:r>
              <a:rPr lang="tr-TR" b="1" cap="small" dirty="0"/>
              <a:t>TEKNOLOJİNİN GELİŞİMİ</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3140968"/>
            <a:ext cx="2448272" cy="1628800"/>
          </a:xfrm>
          <a:prstGeom prst="rect">
            <a:avLst/>
          </a:prstGeom>
        </p:spPr>
      </p:pic>
    </p:spTree>
    <p:extLst>
      <p:ext uri="{BB962C8B-B14F-4D97-AF65-F5344CB8AC3E}">
        <p14:creationId xmlns:p14="http://schemas.microsoft.com/office/powerpoint/2010/main" val="199140617"/>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916832"/>
            <a:ext cx="5256584" cy="3450696"/>
          </a:xfrm>
        </p:spPr>
        <p:txBody>
          <a:bodyPr>
            <a:noAutofit/>
          </a:bodyPr>
          <a:lstStyle/>
          <a:p>
            <a:pPr marL="0" indent="0">
              <a:buNone/>
            </a:pPr>
            <a:r>
              <a:rPr lang="tr-TR" sz="1600" b="1" dirty="0"/>
              <a:t>                    </a:t>
            </a:r>
            <a:r>
              <a:rPr lang="tr-TR" sz="2800" b="1" dirty="0"/>
              <a:t>Yapay Zeka Örnekleri</a:t>
            </a:r>
          </a:p>
          <a:p>
            <a:r>
              <a:rPr lang="tr-TR" dirty="0"/>
              <a:t>Apple </a:t>
            </a:r>
            <a:r>
              <a:rPr lang="tr-TR" dirty="0" err="1"/>
              <a:t>Siri</a:t>
            </a:r>
            <a:endParaRPr lang="tr-TR" dirty="0"/>
          </a:p>
          <a:p>
            <a:r>
              <a:rPr lang="tr-TR" dirty="0"/>
              <a:t>Microsoft </a:t>
            </a:r>
            <a:r>
              <a:rPr lang="tr-TR" dirty="0" err="1"/>
              <a:t>Cortana</a:t>
            </a:r>
            <a:endParaRPr lang="tr-TR" dirty="0"/>
          </a:p>
          <a:p>
            <a:r>
              <a:rPr lang="tr-TR" dirty="0"/>
              <a:t>Google </a:t>
            </a:r>
            <a:r>
              <a:rPr lang="tr-TR" dirty="0" err="1"/>
              <a:t>Now</a:t>
            </a:r>
            <a:endParaRPr lang="tr-TR" dirty="0"/>
          </a:p>
          <a:p>
            <a:r>
              <a:rPr lang="tr-TR" dirty="0"/>
              <a:t>IBM Watson</a:t>
            </a:r>
          </a:p>
          <a:p>
            <a:r>
              <a:rPr lang="tr-TR" dirty="0" err="1"/>
              <a:t>IPsoft</a:t>
            </a:r>
            <a:r>
              <a:rPr lang="tr-TR" dirty="0"/>
              <a:t> Amelia</a:t>
            </a:r>
            <a:endParaRPr lang="tr-TR" sz="1600" dirty="0"/>
          </a:p>
        </p:txBody>
      </p:sp>
      <p:sp>
        <p:nvSpPr>
          <p:cNvPr id="3" name="Başlık 2"/>
          <p:cNvSpPr>
            <a:spLocks noGrp="1"/>
          </p:cNvSpPr>
          <p:nvPr>
            <p:ph type="title"/>
          </p:nvPr>
        </p:nvSpPr>
        <p:spPr/>
        <p:txBody>
          <a:bodyPr>
            <a:normAutofit/>
          </a:bodyPr>
          <a:lstStyle/>
          <a:p>
            <a:r>
              <a:rPr lang="tr-TR" dirty="0"/>
              <a:t>YENİ TEKNOLOJİLER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877" y="2564904"/>
            <a:ext cx="3666123" cy="3024336"/>
          </a:xfrm>
          <a:prstGeom prst="rect">
            <a:avLst/>
          </a:prstGeom>
        </p:spPr>
      </p:pic>
    </p:spTree>
    <p:extLst>
      <p:ext uri="{BB962C8B-B14F-4D97-AF65-F5344CB8AC3E}">
        <p14:creationId xmlns:p14="http://schemas.microsoft.com/office/powerpoint/2010/main" val="177775540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4752528" cy="4464496"/>
          </a:xfrm>
        </p:spPr>
        <p:txBody>
          <a:bodyPr>
            <a:noAutofit/>
          </a:bodyPr>
          <a:lstStyle/>
          <a:p>
            <a:pPr marL="0" indent="0" fontAlgn="base">
              <a:buNone/>
            </a:pPr>
            <a:r>
              <a:rPr lang="tr-TR" sz="1600" b="1" dirty="0"/>
              <a:t>                       </a:t>
            </a:r>
            <a:r>
              <a:rPr lang="tr-TR" sz="2800" b="1" dirty="0"/>
              <a:t>Sanal Gerçeklik</a:t>
            </a:r>
            <a:endParaRPr lang="tr-TR" sz="2800" dirty="0"/>
          </a:p>
          <a:p>
            <a:pPr fontAlgn="base"/>
            <a:r>
              <a:rPr lang="tr-TR" sz="2200" dirty="0"/>
              <a:t>Sanal gerçeklik, internet hızının artması, mobil cihazların 360 derece videoları </a:t>
            </a:r>
            <a:br>
              <a:rPr lang="tr-TR" sz="2200" dirty="0"/>
            </a:br>
            <a:r>
              <a:rPr lang="tr-TR" sz="2200" dirty="0"/>
              <a:t>desteklemeleri, grafik kartlarının gelişmesi gibi teknolojik gelişmeler sonucunda son birkaç yıldır çok hızlı bir şekilde yayılıyor. Eğlence, oyun, sinema, tasarım, mobil uygulama, sosyal medya, simülasyon, alışveriş, endüstri ve sanat gibi birçok alanda Sanal Gerçeklik (VR) hayatımızda daha çok yer alacak.</a:t>
            </a:r>
          </a:p>
        </p:txBody>
      </p:sp>
      <p:sp>
        <p:nvSpPr>
          <p:cNvPr id="3" name="Başlık 2"/>
          <p:cNvSpPr>
            <a:spLocks noGrp="1"/>
          </p:cNvSpPr>
          <p:nvPr>
            <p:ph type="title"/>
          </p:nvPr>
        </p:nvSpPr>
        <p:spPr/>
        <p:txBody>
          <a:bodyPr>
            <a:normAutofit/>
          </a:bodyPr>
          <a:lstStyle/>
          <a:p>
            <a:r>
              <a:rPr lang="tr-TR" dirty="0"/>
              <a:t>YENİ TEKNOLOJİLERİ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316194"/>
            <a:ext cx="4090117" cy="4065134"/>
          </a:xfrm>
          <a:prstGeom prst="rect">
            <a:avLst/>
          </a:prstGeom>
        </p:spPr>
      </p:pic>
    </p:spTree>
    <p:extLst>
      <p:ext uri="{BB962C8B-B14F-4D97-AF65-F5344CB8AC3E}">
        <p14:creationId xmlns:p14="http://schemas.microsoft.com/office/powerpoint/2010/main" val="162589983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4752528" cy="4464496"/>
          </a:xfrm>
        </p:spPr>
        <p:txBody>
          <a:bodyPr>
            <a:noAutofit/>
          </a:bodyPr>
          <a:lstStyle/>
          <a:p>
            <a:pPr marL="0" indent="0" fontAlgn="base">
              <a:buNone/>
            </a:pPr>
            <a:r>
              <a:rPr lang="tr-TR" sz="2200" b="1" dirty="0"/>
              <a:t>                     Beyin Dalgaları</a:t>
            </a:r>
            <a:endParaRPr lang="tr-TR" sz="2200" dirty="0"/>
          </a:p>
          <a:p>
            <a:pPr fontAlgn="base"/>
            <a:r>
              <a:rPr lang="tr-TR" sz="2200" dirty="0"/>
              <a:t>Beyin hastalıklarının önceden tespiti, hastalıklara </a:t>
            </a:r>
            <a:r>
              <a:rPr lang="tr-TR" sz="2200" dirty="0" err="1"/>
              <a:t>müdahele</a:t>
            </a:r>
            <a:r>
              <a:rPr lang="tr-TR" sz="2200" dirty="0"/>
              <a:t>, beyin okuma-yazma cihazları başta DARPA olmak üzere çeşitli araştırma enstitüleri ve Human Brain Project gibi ülkeler arası araştırma projeleri tarafından büyük bütçeler ayrılarak geliştirilmeye çalışılıyor. Beyin tarafından yayılan ışınımların tespiti ve kullanımı sayesinde bireylerin günlük yaşantılarında hayat veriminin artırılması hedefleniyor.</a:t>
            </a:r>
          </a:p>
        </p:txBody>
      </p:sp>
      <p:sp>
        <p:nvSpPr>
          <p:cNvPr id="3" name="Başlık 2"/>
          <p:cNvSpPr>
            <a:spLocks noGrp="1"/>
          </p:cNvSpPr>
          <p:nvPr>
            <p:ph type="title"/>
          </p:nvPr>
        </p:nvSpPr>
        <p:spPr/>
        <p:txBody>
          <a:bodyPr>
            <a:normAutofit/>
          </a:bodyPr>
          <a:lstStyle/>
          <a:p>
            <a:r>
              <a:rPr lang="tr-TR" dirty="0"/>
              <a:t>YENİ TEKNOLOJİLERİ</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348880"/>
            <a:ext cx="3960440" cy="4176464"/>
          </a:xfrm>
          <a:prstGeom prst="rect">
            <a:avLst/>
          </a:prstGeom>
        </p:spPr>
      </p:pic>
    </p:spTree>
    <p:extLst>
      <p:ext uri="{BB962C8B-B14F-4D97-AF65-F5344CB8AC3E}">
        <p14:creationId xmlns:p14="http://schemas.microsoft.com/office/powerpoint/2010/main" val="2482843441"/>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4752528" cy="4464496"/>
          </a:xfrm>
        </p:spPr>
        <p:txBody>
          <a:bodyPr>
            <a:noAutofit/>
          </a:bodyPr>
          <a:lstStyle/>
          <a:p>
            <a:pPr marL="0" indent="0" fontAlgn="base">
              <a:buNone/>
            </a:pPr>
            <a:r>
              <a:rPr lang="tr-TR" sz="2000" b="1" dirty="0"/>
              <a:t>             </a:t>
            </a:r>
            <a:r>
              <a:rPr lang="tr-TR" sz="2200" b="1" dirty="0"/>
              <a:t>Giyilebilir Teknolojiler</a:t>
            </a:r>
            <a:endParaRPr lang="tr-TR" sz="2200" dirty="0"/>
          </a:p>
          <a:p>
            <a:pPr fontAlgn="base"/>
            <a:r>
              <a:rPr lang="tr-TR" sz="2200" dirty="0"/>
              <a:t>Günümüzde teknoloji hayatımızın vazgeçilmez bir parçası haline geldi. Öyle ki artık akıllı cihazlarımız olmadan evden çıkamıyoruz. Durum böyle olunca da bu cihazlar giderek küçüldü ve birer aksesuara dönüştü. Bileklere, kola hatta yüze bile uygulanabilen bu buluşla birçok cihaz giyilebilir hale geldi.</a:t>
            </a:r>
          </a:p>
        </p:txBody>
      </p:sp>
      <p:sp>
        <p:nvSpPr>
          <p:cNvPr id="3" name="Başlık 2"/>
          <p:cNvSpPr>
            <a:spLocks noGrp="1"/>
          </p:cNvSpPr>
          <p:nvPr>
            <p:ph type="title"/>
          </p:nvPr>
        </p:nvSpPr>
        <p:spPr/>
        <p:txBody>
          <a:bodyPr>
            <a:normAutofit/>
          </a:bodyPr>
          <a:lstStyle/>
          <a:p>
            <a:r>
              <a:rPr lang="tr-TR" dirty="0"/>
              <a:t>YENİ TEKNOLOJİLERİ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627" y="2492896"/>
            <a:ext cx="3808861" cy="4176464"/>
          </a:xfrm>
          <a:prstGeom prst="rect">
            <a:avLst/>
          </a:prstGeom>
        </p:spPr>
      </p:pic>
    </p:spTree>
    <p:extLst>
      <p:ext uri="{BB962C8B-B14F-4D97-AF65-F5344CB8AC3E}">
        <p14:creationId xmlns:p14="http://schemas.microsoft.com/office/powerpoint/2010/main" val="2561576126"/>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4752528" cy="4464496"/>
          </a:xfrm>
        </p:spPr>
        <p:txBody>
          <a:bodyPr>
            <a:noAutofit/>
          </a:bodyPr>
          <a:lstStyle/>
          <a:p>
            <a:pPr marL="0" indent="0">
              <a:buNone/>
            </a:pPr>
            <a:r>
              <a:rPr lang="tr-TR" sz="2200" b="1" dirty="0"/>
              <a:t>                 DRONE’LAR</a:t>
            </a:r>
            <a:br>
              <a:rPr lang="tr-TR" sz="2000" dirty="0"/>
            </a:br>
            <a:br>
              <a:rPr lang="tr-TR" sz="2000" dirty="0"/>
            </a:br>
            <a:r>
              <a:rPr lang="tr-TR" sz="2200" dirty="0"/>
              <a:t>Hayatımıza yaklaşık 10 yıl önce oyuncak olarak giren ve sonrasında hobi haricinde ticari kullanımı fark edilen </a:t>
            </a:r>
            <a:r>
              <a:rPr lang="tr-TR" sz="2200" dirty="0" err="1"/>
              <a:t>drone</a:t>
            </a:r>
            <a:r>
              <a:rPr lang="tr-TR" sz="2200" dirty="0"/>
              <a:t>, 2017’nin yıldızı olacak. Kargo şirketleri </a:t>
            </a:r>
            <a:r>
              <a:rPr lang="tr-TR" sz="2200" dirty="0" err="1"/>
              <a:t>drone’la</a:t>
            </a:r>
            <a:r>
              <a:rPr lang="tr-TR" sz="2200" dirty="0"/>
              <a:t> teslimat için kolları sıvadı. Profesyonel olarak film çekimlerinde ve askeri amaçlı da kullanımı artmıştır. </a:t>
            </a:r>
          </a:p>
        </p:txBody>
      </p:sp>
      <p:sp>
        <p:nvSpPr>
          <p:cNvPr id="3" name="Başlık 2"/>
          <p:cNvSpPr>
            <a:spLocks noGrp="1"/>
          </p:cNvSpPr>
          <p:nvPr>
            <p:ph type="title"/>
          </p:nvPr>
        </p:nvSpPr>
        <p:spPr/>
        <p:txBody>
          <a:bodyPr>
            <a:normAutofit/>
          </a:bodyPr>
          <a:lstStyle/>
          <a:p>
            <a:r>
              <a:rPr lang="tr-TR" dirty="0"/>
              <a:t>YENİ TEKNOLOJİLERİ</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182" y="2492896"/>
            <a:ext cx="4226818" cy="4176464"/>
          </a:xfrm>
          <a:prstGeom prst="rect">
            <a:avLst/>
          </a:prstGeom>
        </p:spPr>
      </p:pic>
    </p:spTree>
    <p:extLst>
      <p:ext uri="{BB962C8B-B14F-4D97-AF65-F5344CB8AC3E}">
        <p14:creationId xmlns:p14="http://schemas.microsoft.com/office/powerpoint/2010/main" val="3597016475"/>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4752528" cy="4464496"/>
          </a:xfrm>
        </p:spPr>
        <p:txBody>
          <a:bodyPr>
            <a:noAutofit/>
          </a:bodyPr>
          <a:lstStyle/>
          <a:p>
            <a:pPr marL="0" indent="0">
              <a:buNone/>
            </a:pPr>
            <a:r>
              <a:rPr lang="tr-TR" sz="2200" b="1" dirty="0"/>
              <a:t>           SÜRÜCÜSÜZ OTOMOBİLLER</a:t>
            </a:r>
            <a:br>
              <a:rPr lang="tr-TR" sz="2200" dirty="0"/>
            </a:br>
            <a:br>
              <a:rPr lang="tr-TR" sz="2200" dirty="0"/>
            </a:br>
            <a:r>
              <a:rPr lang="tr-TR" sz="2200" dirty="0"/>
              <a:t>Hem daha konforlu, hem de insan hatasından kaçınarak daha güvenli yolculuk için sürücüsüz sistemler üzerine çalışılıyor. Geçtiğimiz yıl pek çok ülkede testler gerçekleştirildi. Üstelik sadece binek otomobil için değil; minibüs, otobüs, kamyonet, hatta tır için de sürücüsüz konseptler üzerinde çalışılıyor</a:t>
            </a:r>
          </a:p>
        </p:txBody>
      </p:sp>
      <p:sp>
        <p:nvSpPr>
          <p:cNvPr id="3" name="Başlık 2"/>
          <p:cNvSpPr>
            <a:spLocks noGrp="1"/>
          </p:cNvSpPr>
          <p:nvPr>
            <p:ph type="title"/>
          </p:nvPr>
        </p:nvSpPr>
        <p:spPr/>
        <p:txBody>
          <a:bodyPr>
            <a:normAutofit/>
          </a:bodyPr>
          <a:lstStyle/>
          <a:p>
            <a:r>
              <a:rPr lang="tr-TR" dirty="0"/>
              <a:t>YENİ TEKNOLOJİLERİ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478710"/>
            <a:ext cx="4176464" cy="3974626"/>
          </a:xfrm>
          <a:prstGeom prst="rect">
            <a:avLst/>
          </a:prstGeom>
        </p:spPr>
      </p:pic>
    </p:spTree>
    <p:extLst>
      <p:ext uri="{BB962C8B-B14F-4D97-AF65-F5344CB8AC3E}">
        <p14:creationId xmlns:p14="http://schemas.microsoft.com/office/powerpoint/2010/main" val="85037314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4752528" cy="4464496"/>
          </a:xfrm>
        </p:spPr>
        <p:txBody>
          <a:bodyPr>
            <a:noAutofit/>
          </a:bodyPr>
          <a:lstStyle/>
          <a:p>
            <a:pPr marL="0" indent="0">
              <a:buNone/>
            </a:pPr>
            <a:r>
              <a:rPr lang="tr-TR" sz="2200" b="1" dirty="0"/>
              <a:t>             </a:t>
            </a:r>
            <a:r>
              <a:rPr lang="tr-TR" sz="2000" b="1" dirty="0"/>
              <a:t>ESNEK EKRANLAR</a:t>
            </a:r>
            <a:br>
              <a:rPr lang="tr-TR" sz="2000" dirty="0"/>
            </a:br>
            <a:br>
              <a:rPr lang="tr-TR" sz="2000" dirty="0"/>
            </a:br>
            <a:r>
              <a:rPr lang="tr-TR" sz="2000" dirty="0"/>
              <a:t>Bükülebilir ekranlarla ilgili Sony, LG ve </a:t>
            </a:r>
            <a:r>
              <a:rPr lang="tr-TR" sz="2000" dirty="0" err="1"/>
              <a:t>Samsung’un</a:t>
            </a:r>
            <a:r>
              <a:rPr lang="tr-TR" sz="2000" dirty="0"/>
              <a:t> bu konuda somut pek çok çalışması bulunuyor. 2017’de esnek ekranlı ürünler piyasada boy gösterecek. Çoğu elektronik cihazında kullanımı mümkün görünen esnek ekranlar özellikle cep telefonları, tabletler, e-kitap okuyucuları ve diğer benzer tüketici elektroniği ürünlerinde uygulanabilecek. Bükülebilen arabirimler sayesinde telefon veya tableti kıvırarak çantaya veya cebe koymak mümkün olacak.. </a:t>
            </a:r>
          </a:p>
        </p:txBody>
      </p:sp>
      <p:sp>
        <p:nvSpPr>
          <p:cNvPr id="3" name="Başlık 2"/>
          <p:cNvSpPr>
            <a:spLocks noGrp="1"/>
          </p:cNvSpPr>
          <p:nvPr>
            <p:ph type="title"/>
          </p:nvPr>
        </p:nvSpPr>
        <p:spPr/>
        <p:txBody>
          <a:bodyPr>
            <a:normAutofit/>
          </a:bodyPr>
          <a:lstStyle/>
          <a:p>
            <a:r>
              <a:rPr lang="tr-TR" dirty="0"/>
              <a:t>YENİ TEKNOLOJİLERİ</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492896"/>
            <a:ext cx="4104456" cy="4104456"/>
          </a:xfrm>
          <a:prstGeom prst="rect">
            <a:avLst/>
          </a:prstGeom>
        </p:spPr>
      </p:pic>
    </p:spTree>
    <p:extLst>
      <p:ext uri="{BB962C8B-B14F-4D97-AF65-F5344CB8AC3E}">
        <p14:creationId xmlns:p14="http://schemas.microsoft.com/office/powerpoint/2010/main" val="146960742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4752528" cy="4464496"/>
          </a:xfrm>
        </p:spPr>
        <p:txBody>
          <a:bodyPr>
            <a:noAutofit/>
          </a:bodyPr>
          <a:lstStyle/>
          <a:p>
            <a:pPr marL="0" indent="0">
              <a:buNone/>
            </a:pPr>
            <a:r>
              <a:rPr lang="tr-TR" sz="2000" b="1" dirty="0"/>
              <a:t>Bulut teknolojisi</a:t>
            </a:r>
            <a:r>
              <a:rPr lang="tr-TR" sz="2000" dirty="0"/>
              <a:t> en yalın haliyle hiçbir kurulum gerektirmeyen web tabanlı uygulamalar ile </a:t>
            </a:r>
            <a:r>
              <a:rPr lang="tr-TR" sz="2000" dirty="0" err="1"/>
              <a:t>işlemsel</a:t>
            </a:r>
            <a:r>
              <a:rPr lang="tr-TR" sz="2000" dirty="0"/>
              <a:t> olarak kolaylık sunan online depolama hizmetidir.  İnternet üzerinde barındırdığımız tüm uygulama, program ve verilerimizin </a:t>
            </a:r>
            <a:r>
              <a:rPr lang="tr-TR" sz="2000" b="1" dirty="0"/>
              <a:t>sanal bir makine</a:t>
            </a:r>
            <a:r>
              <a:rPr lang="tr-TR" sz="2000" dirty="0"/>
              <a:t> üzerinde yani en çok kullanılan adıyla bulutta depolanması ile birlikte internete bağlı olduğumuz cihazımızda her </a:t>
            </a:r>
            <a:r>
              <a:rPr lang="tr-TR" sz="2000" dirty="0" err="1"/>
              <a:t>lokasyon</a:t>
            </a:r>
            <a:r>
              <a:rPr lang="tr-TR" sz="2000" dirty="0"/>
              <a:t> da bu bilgilere, programlara ve verilere kolaylıkla ulaşım sağlayabildiğimiz hizmetin tümüne </a:t>
            </a:r>
            <a:r>
              <a:rPr lang="tr-TR" sz="2000" b="1" dirty="0"/>
              <a:t>bulut teknolojisi</a:t>
            </a:r>
            <a:r>
              <a:rPr lang="tr-TR" sz="2000" dirty="0"/>
              <a:t> (</a:t>
            </a:r>
            <a:r>
              <a:rPr lang="tr-TR" sz="2000" dirty="0" err="1"/>
              <a:t>cloud</a:t>
            </a:r>
            <a:r>
              <a:rPr lang="tr-TR" sz="2000" dirty="0"/>
              <a:t>) adı verilmektedir</a:t>
            </a:r>
          </a:p>
        </p:txBody>
      </p:sp>
      <p:sp>
        <p:nvSpPr>
          <p:cNvPr id="3" name="Başlık 2"/>
          <p:cNvSpPr>
            <a:spLocks noGrp="1"/>
          </p:cNvSpPr>
          <p:nvPr>
            <p:ph type="title"/>
          </p:nvPr>
        </p:nvSpPr>
        <p:spPr/>
        <p:txBody>
          <a:bodyPr>
            <a:normAutofit/>
          </a:bodyPr>
          <a:lstStyle/>
          <a:p>
            <a:r>
              <a:rPr lang="tr-TR" dirty="0"/>
              <a:t>BULUT TEKNOLOJİSİ NEDİR?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424545"/>
            <a:ext cx="4054624" cy="4343400"/>
          </a:xfrm>
          <a:prstGeom prst="rect">
            <a:avLst/>
          </a:prstGeom>
        </p:spPr>
      </p:pic>
    </p:spTree>
    <p:extLst>
      <p:ext uri="{BB962C8B-B14F-4D97-AF65-F5344CB8AC3E}">
        <p14:creationId xmlns:p14="http://schemas.microsoft.com/office/powerpoint/2010/main" val="1686279687"/>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393504"/>
            <a:ext cx="4752528" cy="4464496"/>
          </a:xfrm>
        </p:spPr>
        <p:txBody>
          <a:bodyPr>
            <a:noAutofit/>
          </a:bodyPr>
          <a:lstStyle/>
          <a:p>
            <a:r>
              <a:rPr lang="tr-TR" dirty="0"/>
              <a:t>Daha yüksek kapasitede veri depolayabiliriz</a:t>
            </a:r>
          </a:p>
          <a:p>
            <a:r>
              <a:rPr lang="tr-TR" dirty="0"/>
              <a:t>Hızlı veri transferi sağlar</a:t>
            </a:r>
          </a:p>
          <a:p>
            <a:r>
              <a:rPr lang="tr-TR" dirty="0"/>
              <a:t>Maliyet tasarrufu sağlar(Özellikle büyük veri depolamak zorunda kalan şirketler için)</a:t>
            </a:r>
          </a:p>
        </p:txBody>
      </p:sp>
      <p:sp>
        <p:nvSpPr>
          <p:cNvPr id="3" name="Başlık 2"/>
          <p:cNvSpPr>
            <a:spLocks noGrp="1"/>
          </p:cNvSpPr>
          <p:nvPr>
            <p:ph type="title"/>
          </p:nvPr>
        </p:nvSpPr>
        <p:spPr/>
        <p:txBody>
          <a:bodyPr>
            <a:normAutofit fontScale="90000"/>
          </a:bodyPr>
          <a:lstStyle/>
          <a:p>
            <a:r>
              <a:rPr lang="tr-TR" dirty="0"/>
              <a:t>BULUT TEKNOLOJİSİNİN FAYDALARI</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045" y="2924944"/>
            <a:ext cx="3936438" cy="2952328"/>
          </a:xfrm>
          <a:prstGeom prst="rect">
            <a:avLst/>
          </a:prstGeom>
        </p:spPr>
      </p:pic>
    </p:spTree>
    <p:extLst>
      <p:ext uri="{BB962C8B-B14F-4D97-AF65-F5344CB8AC3E}">
        <p14:creationId xmlns:p14="http://schemas.microsoft.com/office/powerpoint/2010/main" val="2330578505"/>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132856"/>
            <a:ext cx="5688631" cy="4425355"/>
          </a:xfrm>
        </p:spPr>
        <p:txBody>
          <a:bodyPr>
            <a:noAutofit/>
          </a:bodyPr>
          <a:lstStyle/>
          <a:p>
            <a:r>
              <a:rPr lang="tr-TR" sz="2600" b="1" i="1" dirty="0"/>
              <a:t>Robotlar bizim gibi düşünüp karar veremezler</a:t>
            </a:r>
            <a:r>
              <a:rPr lang="tr-TR" sz="2600" i="1" dirty="0"/>
              <a:t>. Bizim verdiğimiz komutlar ile hareket edebilirler. Bir görevi</a:t>
            </a:r>
            <a:br>
              <a:rPr lang="tr-TR" sz="2600" i="1" dirty="0"/>
            </a:br>
            <a:r>
              <a:rPr lang="tr-TR" sz="2600" i="1" dirty="0"/>
              <a:t>tamamlamak için bizim yönlendirmelerimize ihtiyaç duyarlar. </a:t>
            </a:r>
          </a:p>
          <a:p>
            <a:r>
              <a:rPr lang="tr-TR" sz="2600" i="1" dirty="0"/>
              <a:t>Yazılımcılar </a:t>
            </a:r>
            <a:r>
              <a:rPr lang="tr-TR" sz="2600" b="1" i="1" dirty="0"/>
              <a:t>kodları</a:t>
            </a:r>
            <a:r>
              <a:rPr lang="tr-TR" sz="2600" i="1" dirty="0"/>
              <a:t> kullanarak çeşitli programlar yazarlar. Bu programlar da robotlara nasıl davranacaklarını gösterir. </a:t>
            </a:r>
            <a:r>
              <a:rPr lang="tr-TR" sz="2600" b="1" i="1" dirty="0"/>
              <a:t>Kod yazmak</a:t>
            </a:r>
            <a:r>
              <a:rPr lang="tr-TR" sz="2600" i="1" dirty="0"/>
              <a:t> bu nedenle çok önemlidir.</a:t>
            </a:r>
            <a:r>
              <a:rPr lang="tr-TR" sz="2600" dirty="0"/>
              <a:t> </a:t>
            </a:r>
            <a:br>
              <a:rPr lang="tr-TR" sz="2600" dirty="0"/>
            </a:br>
            <a:endParaRPr lang="tr-TR" sz="2600" dirty="0"/>
          </a:p>
        </p:txBody>
      </p:sp>
      <p:sp>
        <p:nvSpPr>
          <p:cNvPr id="3" name="Başlık 2"/>
          <p:cNvSpPr>
            <a:spLocks noGrp="1"/>
          </p:cNvSpPr>
          <p:nvPr>
            <p:ph type="title"/>
          </p:nvPr>
        </p:nvSpPr>
        <p:spPr/>
        <p:txBody>
          <a:bodyPr>
            <a:normAutofit fontScale="90000"/>
          </a:bodyPr>
          <a:lstStyle/>
          <a:p>
            <a:r>
              <a:rPr lang="tr-TR" dirty="0"/>
              <a:t>ROBOTLAR HAKKINDA NELER BİLİYORUZ?</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564904"/>
            <a:ext cx="3168352" cy="3744416"/>
          </a:xfrm>
          <a:prstGeom prst="rect">
            <a:avLst/>
          </a:prstGeom>
        </p:spPr>
      </p:pic>
    </p:spTree>
    <p:extLst>
      <p:ext uri="{BB962C8B-B14F-4D97-AF65-F5344CB8AC3E}">
        <p14:creationId xmlns:p14="http://schemas.microsoft.com/office/powerpoint/2010/main" val="14887951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0952" y="2556378"/>
            <a:ext cx="5256584" cy="3450696"/>
          </a:xfrm>
        </p:spPr>
        <p:txBody>
          <a:bodyPr>
            <a:noAutofit/>
          </a:bodyPr>
          <a:lstStyle/>
          <a:p>
            <a:pPr marL="0" indent="0">
              <a:buNone/>
            </a:pPr>
            <a:r>
              <a:rPr lang="tr-TR" sz="1600" b="1" dirty="0"/>
              <a:t>                    </a:t>
            </a:r>
            <a:r>
              <a:rPr lang="tr-TR" sz="2800" b="1" dirty="0"/>
              <a:t>Nesnelerin İnterneti</a:t>
            </a:r>
          </a:p>
          <a:p>
            <a:r>
              <a:rPr lang="tr-TR" dirty="0"/>
              <a:t>Nesnelerin interneti (Internet of </a:t>
            </a:r>
            <a:r>
              <a:rPr lang="tr-TR" dirty="0" err="1"/>
              <a:t>Things</a:t>
            </a:r>
            <a:r>
              <a:rPr lang="tr-TR" dirty="0"/>
              <a:t>, kısaca </a:t>
            </a:r>
            <a:r>
              <a:rPr lang="tr-TR" dirty="0" err="1"/>
              <a:t>IoT</a:t>
            </a:r>
            <a:r>
              <a:rPr lang="tr-TR" dirty="0"/>
              <a:t>), fiziksel nesnelerin birbirleriyle veya daha büyük sistemlerle bağlantılı olduğu iletişim ağıdır.</a:t>
            </a:r>
            <a:endParaRPr lang="tr-TR" sz="1600" dirty="0"/>
          </a:p>
        </p:txBody>
      </p:sp>
      <p:sp>
        <p:nvSpPr>
          <p:cNvPr id="3" name="Başlık 2"/>
          <p:cNvSpPr>
            <a:spLocks noGrp="1"/>
          </p:cNvSpPr>
          <p:nvPr>
            <p:ph type="title"/>
          </p:nvPr>
        </p:nvSpPr>
        <p:spPr/>
        <p:txBody>
          <a:bodyPr>
            <a:normAutofit/>
          </a:bodyPr>
          <a:lstStyle/>
          <a:p>
            <a:r>
              <a:rPr lang="tr-TR" dirty="0"/>
              <a:t>YENİ TEKNOLOJİLER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3927" y="2556378"/>
            <a:ext cx="3826711" cy="3104870"/>
          </a:xfrm>
          <a:prstGeom prst="rect">
            <a:avLst/>
          </a:prstGeom>
        </p:spPr>
      </p:pic>
    </p:spTree>
    <p:extLst>
      <p:ext uri="{BB962C8B-B14F-4D97-AF65-F5344CB8AC3E}">
        <p14:creationId xmlns:p14="http://schemas.microsoft.com/office/powerpoint/2010/main" val="1763264305"/>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4400" i="1" dirty="0"/>
              <a:t>Şimdi varsayalım ki ben bir robotum. Vereceğiniz komutlarla beni sınıfın kapısından masama doğru yönlendirin.</a:t>
            </a:r>
            <a:r>
              <a:rPr lang="tr-TR" sz="4400" dirty="0"/>
              <a:t> </a:t>
            </a:r>
            <a:br>
              <a:rPr lang="tr-TR" dirty="0"/>
            </a:br>
            <a:endParaRPr lang="tr-TR" dirty="0"/>
          </a:p>
        </p:txBody>
      </p:sp>
      <p:sp>
        <p:nvSpPr>
          <p:cNvPr id="3" name="Başlık 2"/>
          <p:cNvSpPr>
            <a:spLocks noGrp="1"/>
          </p:cNvSpPr>
          <p:nvPr>
            <p:ph type="title"/>
          </p:nvPr>
        </p:nvSpPr>
        <p:spPr/>
        <p:txBody>
          <a:bodyPr/>
          <a:lstStyle/>
          <a:p>
            <a:r>
              <a:rPr lang="tr-TR" dirty="0"/>
              <a:t>BEN BİR ROBOTUM </a:t>
            </a:r>
          </a:p>
        </p:txBody>
      </p:sp>
    </p:spTree>
    <p:extLst>
      <p:ext uri="{BB962C8B-B14F-4D97-AF65-F5344CB8AC3E}">
        <p14:creationId xmlns:p14="http://schemas.microsoft.com/office/powerpoint/2010/main" val="287465265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0952" y="2556378"/>
            <a:ext cx="5256584" cy="3450696"/>
          </a:xfrm>
        </p:spPr>
        <p:txBody>
          <a:bodyPr>
            <a:noAutofit/>
          </a:bodyPr>
          <a:lstStyle/>
          <a:p>
            <a:pPr marL="0" indent="0">
              <a:buNone/>
            </a:pPr>
            <a:r>
              <a:rPr lang="tr-TR" sz="1600" b="1" dirty="0"/>
              <a:t>                    </a:t>
            </a:r>
            <a:r>
              <a:rPr lang="tr-TR" sz="2800" b="1" dirty="0"/>
              <a:t>Uçan Arabalar</a:t>
            </a:r>
          </a:p>
          <a:p>
            <a:r>
              <a:rPr lang="tr-TR" dirty="0"/>
              <a:t>Uçan arabalar artık sadece çizgi filmlerde değil gerçek yaşamda da karşımıza çıkmaya başladı. Hatta bilim insanları bazı araçların ilk örneklerini üretmeye başladı.</a:t>
            </a:r>
            <a:endParaRPr lang="tr-TR" sz="1600" dirty="0"/>
          </a:p>
        </p:txBody>
      </p:sp>
      <p:sp>
        <p:nvSpPr>
          <p:cNvPr id="3" name="Başlık 2"/>
          <p:cNvSpPr>
            <a:spLocks noGrp="1"/>
          </p:cNvSpPr>
          <p:nvPr>
            <p:ph type="title"/>
          </p:nvPr>
        </p:nvSpPr>
        <p:spPr/>
        <p:txBody>
          <a:bodyPr>
            <a:normAutofit/>
          </a:bodyPr>
          <a:lstStyle/>
          <a:p>
            <a:r>
              <a:rPr lang="tr-TR" dirty="0"/>
              <a:t>YENİ TEKNOLOJİLER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852936"/>
            <a:ext cx="3702265" cy="2520280"/>
          </a:xfrm>
          <a:prstGeom prst="rect">
            <a:avLst/>
          </a:prstGeom>
        </p:spPr>
      </p:pic>
    </p:spTree>
    <p:extLst>
      <p:ext uri="{BB962C8B-B14F-4D97-AF65-F5344CB8AC3E}">
        <p14:creationId xmlns:p14="http://schemas.microsoft.com/office/powerpoint/2010/main" val="426750159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762" y="1772816"/>
            <a:ext cx="5256584" cy="3450696"/>
          </a:xfrm>
        </p:spPr>
        <p:txBody>
          <a:bodyPr>
            <a:noAutofit/>
          </a:bodyPr>
          <a:lstStyle/>
          <a:p>
            <a:pPr marL="0" indent="0">
              <a:buNone/>
            </a:pPr>
            <a:r>
              <a:rPr lang="tr-TR" sz="1600" b="1" dirty="0"/>
              <a:t>                    </a:t>
            </a:r>
            <a:r>
              <a:rPr lang="tr-TR" sz="2800" b="1" dirty="0"/>
              <a:t>Akıllı Evler</a:t>
            </a:r>
          </a:p>
          <a:p>
            <a:r>
              <a:rPr lang="tr-TR" sz="2200" dirty="0"/>
              <a:t>Evinizin veya ofisinizin </a:t>
            </a:r>
            <a:r>
              <a:rPr lang="tr-TR" sz="2200" b="1" dirty="0"/>
              <a:t>sıcaklığını </a:t>
            </a:r>
            <a:r>
              <a:rPr lang="tr-TR" sz="2200" dirty="0"/>
              <a:t>dışarıdan kontrol edebilirsiniz. Bu sistemlerde </a:t>
            </a:r>
            <a:r>
              <a:rPr lang="tr-TR" sz="2200" b="1" dirty="0"/>
              <a:t>duman </a:t>
            </a:r>
            <a:r>
              <a:rPr lang="tr-TR" sz="2200" b="1" dirty="0" err="1"/>
              <a:t>sensörü</a:t>
            </a:r>
            <a:r>
              <a:rPr lang="tr-TR" sz="2200" b="1" dirty="0"/>
              <a:t> </a:t>
            </a:r>
            <a:r>
              <a:rPr lang="es-ES" sz="2200" dirty="0"/>
              <a:t>bulunuyor ve herhangi bir acil</a:t>
            </a:r>
            <a:r>
              <a:rPr lang="tr-TR" sz="2200" dirty="0"/>
              <a:t> durumda sizi uygulama üzerinden haberdar ediyor. Ayrıca bazı akıllı ev sistemleri ile akıllı telefonunuz üzerinden desteklenen cihazlar sayesinde, sabah uyandığınızda </a:t>
            </a:r>
            <a:r>
              <a:rPr lang="tr-TR" sz="2200" b="1" dirty="0"/>
              <a:t>kahveniz hazır </a:t>
            </a:r>
            <a:r>
              <a:rPr lang="tr-TR" sz="2200" dirty="0"/>
              <a:t>olabilir veya eve geldiğinizde </a:t>
            </a:r>
            <a:r>
              <a:rPr lang="tr-TR" sz="2200" b="1" dirty="0"/>
              <a:t>ışıklar ve müzik sistemi </a:t>
            </a:r>
            <a:r>
              <a:rPr lang="tr-TR" sz="2200" dirty="0"/>
              <a:t>otomatik olarak devreye girebilir.</a:t>
            </a:r>
          </a:p>
        </p:txBody>
      </p:sp>
      <p:sp>
        <p:nvSpPr>
          <p:cNvPr id="3" name="Başlık 2"/>
          <p:cNvSpPr>
            <a:spLocks noGrp="1"/>
          </p:cNvSpPr>
          <p:nvPr>
            <p:ph type="title"/>
          </p:nvPr>
        </p:nvSpPr>
        <p:spPr/>
        <p:txBody>
          <a:bodyPr>
            <a:normAutofit/>
          </a:bodyPr>
          <a:lstStyle/>
          <a:p>
            <a:r>
              <a:rPr lang="tr-TR" dirty="0"/>
              <a:t>YENİ TEKNOLOJİLER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708920"/>
            <a:ext cx="3803901" cy="3168352"/>
          </a:xfrm>
          <a:prstGeom prst="rect">
            <a:avLst/>
          </a:prstGeom>
        </p:spPr>
      </p:pic>
    </p:spTree>
    <p:extLst>
      <p:ext uri="{BB962C8B-B14F-4D97-AF65-F5344CB8AC3E}">
        <p14:creationId xmlns:p14="http://schemas.microsoft.com/office/powerpoint/2010/main" val="2103183758"/>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762" y="1772816"/>
            <a:ext cx="5256584" cy="3450696"/>
          </a:xfrm>
        </p:spPr>
        <p:txBody>
          <a:bodyPr>
            <a:noAutofit/>
          </a:bodyPr>
          <a:lstStyle/>
          <a:p>
            <a:pPr marL="0" indent="0">
              <a:buNone/>
            </a:pPr>
            <a:r>
              <a:rPr lang="tr-TR" sz="1600" b="1" dirty="0"/>
              <a:t>                    </a:t>
            </a:r>
            <a:r>
              <a:rPr lang="tr-TR" sz="2800" b="1" dirty="0"/>
              <a:t>Akıllı Evler</a:t>
            </a:r>
          </a:p>
          <a:p>
            <a:r>
              <a:rPr lang="tr-TR" sz="2200" dirty="0"/>
              <a:t>Evinizin veya ofisinizin </a:t>
            </a:r>
            <a:r>
              <a:rPr lang="tr-TR" sz="2200" b="1" dirty="0"/>
              <a:t>sıcaklığını </a:t>
            </a:r>
            <a:r>
              <a:rPr lang="tr-TR" sz="2200" dirty="0"/>
              <a:t>dışarıdan kontrol edebilirsiniz. Bu sistemlerde </a:t>
            </a:r>
            <a:r>
              <a:rPr lang="tr-TR" sz="2200" b="1" dirty="0"/>
              <a:t>duman </a:t>
            </a:r>
            <a:r>
              <a:rPr lang="tr-TR" sz="2200" b="1" dirty="0" err="1"/>
              <a:t>sensörü</a:t>
            </a:r>
            <a:r>
              <a:rPr lang="tr-TR" sz="2200" b="1" dirty="0"/>
              <a:t> </a:t>
            </a:r>
            <a:r>
              <a:rPr lang="es-ES" sz="2200" dirty="0"/>
              <a:t>bulunuyor ve herhangi bir acil</a:t>
            </a:r>
            <a:r>
              <a:rPr lang="tr-TR" sz="2200" dirty="0"/>
              <a:t> durumda sizi uygulama üzerinden haberdar ediyor. Ayrıca bazı akıllı ev sistemleri ile akıllı telefonunuz üzerinden desteklenen cihazlar sayesinde, sabah uyandığınızda </a:t>
            </a:r>
            <a:r>
              <a:rPr lang="tr-TR" sz="2200" b="1" dirty="0"/>
              <a:t>kahveniz hazır </a:t>
            </a:r>
            <a:r>
              <a:rPr lang="tr-TR" sz="2200" dirty="0"/>
              <a:t>olabilir veya eve geldiğinizde </a:t>
            </a:r>
            <a:r>
              <a:rPr lang="tr-TR" sz="2200" b="1" dirty="0"/>
              <a:t>ışıklar ve müzik sistemi </a:t>
            </a:r>
            <a:r>
              <a:rPr lang="tr-TR" sz="2200" dirty="0"/>
              <a:t>otomatik olarak devreye girebilir.</a:t>
            </a:r>
          </a:p>
        </p:txBody>
      </p:sp>
      <p:sp>
        <p:nvSpPr>
          <p:cNvPr id="3" name="Başlık 2"/>
          <p:cNvSpPr>
            <a:spLocks noGrp="1"/>
          </p:cNvSpPr>
          <p:nvPr>
            <p:ph type="title"/>
          </p:nvPr>
        </p:nvSpPr>
        <p:spPr/>
        <p:txBody>
          <a:bodyPr>
            <a:normAutofit/>
          </a:bodyPr>
          <a:lstStyle/>
          <a:p>
            <a:r>
              <a:rPr lang="tr-TR" dirty="0"/>
              <a:t>YENİ TEKNOLOJİLER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708920"/>
            <a:ext cx="3803901" cy="3168352"/>
          </a:xfrm>
          <a:prstGeom prst="rect">
            <a:avLst/>
          </a:prstGeom>
        </p:spPr>
      </p:pic>
    </p:spTree>
    <p:extLst>
      <p:ext uri="{BB962C8B-B14F-4D97-AF65-F5344CB8AC3E}">
        <p14:creationId xmlns:p14="http://schemas.microsoft.com/office/powerpoint/2010/main" val="411557188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852936"/>
            <a:ext cx="5256584" cy="3450696"/>
          </a:xfrm>
        </p:spPr>
        <p:txBody>
          <a:bodyPr>
            <a:noAutofit/>
          </a:bodyPr>
          <a:lstStyle/>
          <a:p>
            <a:pPr marL="0" indent="0">
              <a:buNone/>
            </a:pPr>
            <a:r>
              <a:rPr lang="tr-TR" sz="1600" b="1" dirty="0"/>
              <a:t>                    </a:t>
            </a:r>
            <a:r>
              <a:rPr lang="tr-TR" sz="2800" b="1" dirty="0"/>
              <a:t>Akıllı Kaşıklar</a:t>
            </a:r>
          </a:p>
          <a:p>
            <a:pPr marL="0" indent="0">
              <a:buNone/>
            </a:pPr>
            <a:r>
              <a:rPr lang="tr-TR" sz="2000" dirty="0"/>
              <a:t>Tıbbi kullanım amaçlı geliştirilmiştir. Hızlı yediğinizde ya da gün içerisinde fazla yemek</a:t>
            </a:r>
          </a:p>
          <a:p>
            <a:pPr marL="0" indent="0">
              <a:buNone/>
            </a:pPr>
            <a:r>
              <a:rPr lang="tr-TR" sz="2000" dirty="0"/>
              <a:t>tükettiğinizde sizi uyaran ve düzenli beslenmenize destek olan bir sisteme sahiptir.</a:t>
            </a:r>
            <a:endParaRPr lang="tr-TR" sz="2200" dirty="0"/>
          </a:p>
        </p:txBody>
      </p:sp>
      <p:sp>
        <p:nvSpPr>
          <p:cNvPr id="3" name="Başlık 2"/>
          <p:cNvSpPr>
            <a:spLocks noGrp="1"/>
          </p:cNvSpPr>
          <p:nvPr>
            <p:ph type="title"/>
          </p:nvPr>
        </p:nvSpPr>
        <p:spPr/>
        <p:txBody>
          <a:bodyPr>
            <a:normAutofit/>
          </a:bodyPr>
          <a:lstStyle/>
          <a:p>
            <a:r>
              <a:rPr lang="tr-TR" dirty="0"/>
              <a:t>YENİ TEKNOLOJİLER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100" y="2852936"/>
            <a:ext cx="3578153" cy="2448272"/>
          </a:xfrm>
          <a:prstGeom prst="rect">
            <a:avLst/>
          </a:prstGeom>
        </p:spPr>
      </p:pic>
    </p:spTree>
    <p:extLst>
      <p:ext uri="{BB962C8B-B14F-4D97-AF65-F5344CB8AC3E}">
        <p14:creationId xmlns:p14="http://schemas.microsoft.com/office/powerpoint/2010/main" val="149935314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852936"/>
            <a:ext cx="4716016" cy="3450696"/>
          </a:xfrm>
        </p:spPr>
        <p:txBody>
          <a:bodyPr>
            <a:noAutofit/>
          </a:bodyPr>
          <a:lstStyle/>
          <a:p>
            <a:pPr marL="0" indent="0">
              <a:buNone/>
            </a:pPr>
            <a:r>
              <a:rPr lang="tr-TR" sz="1600" b="1" dirty="0"/>
              <a:t>                    </a:t>
            </a:r>
            <a:r>
              <a:rPr lang="tr-TR" sz="2800" b="1" dirty="0"/>
              <a:t>Akıllı Top</a:t>
            </a:r>
          </a:p>
          <a:p>
            <a:pPr marL="0" indent="0">
              <a:buNone/>
            </a:pPr>
            <a:r>
              <a:rPr lang="tr-TR" sz="2000" dirty="0"/>
              <a:t>Bu toplar ile attığınız penaltıların kaçının gol olduğu, kaç kilometre hız ile vurduğunuzu ve hangi ayağınızla kaç gol attığınız gibi verileri alabilir ve geliştirilen yazılımlar sayesinde takip edebilirsiniz.</a:t>
            </a:r>
            <a:endParaRPr lang="tr-TR" sz="2200" dirty="0"/>
          </a:p>
        </p:txBody>
      </p:sp>
      <p:sp>
        <p:nvSpPr>
          <p:cNvPr id="3" name="Başlık 2"/>
          <p:cNvSpPr>
            <a:spLocks noGrp="1"/>
          </p:cNvSpPr>
          <p:nvPr>
            <p:ph type="title"/>
          </p:nvPr>
        </p:nvSpPr>
        <p:spPr/>
        <p:txBody>
          <a:bodyPr>
            <a:normAutofit/>
          </a:bodyPr>
          <a:lstStyle/>
          <a:p>
            <a:r>
              <a:rPr lang="tr-TR" dirty="0"/>
              <a:t>YENİ TEKNOLOJİLER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52936"/>
            <a:ext cx="4457700" cy="2676525"/>
          </a:xfrm>
          <a:prstGeom prst="rect">
            <a:avLst/>
          </a:prstGeom>
        </p:spPr>
      </p:pic>
    </p:spTree>
    <p:extLst>
      <p:ext uri="{BB962C8B-B14F-4D97-AF65-F5344CB8AC3E}">
        <p14:creationId xmlns:p14="http://schemas.microsoft.com/office/powerpoint/2010/main" val="110965360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852936"/>
            <a:ext cx="4716016" cy="3240360"/>
          </a:xfrm>
        </p:spPr>
        <p:txBody>
          <a:bodyPr>
            <a:noAutofit/>
          </a:bodyPr>
          <a:lstStyle/>
          <a:p>
            <a:pPr marL="0" indent="0">
              <a:buNone/>
            </a:pPr>
            <a:r>
              <a:rPr lang="tr-TR" sz="1600" b="1" dirty="0"/>
              <a:t>                    </a:t>
            </a:r>
            <a:r>
              <a:rPr lang="tr-TR" sz="2800" b="1" dirty="0"/>
              <a:t>Akıllı Raketler</a:t>
            </a:r>
          </a:p>
          <a:p>
            <a:pPr marL="0" indent="0">
              <a:buNone/>
            </a:pPr>
            <a:r>
              <a:rPr lang="nn-NO" sz="2000" dirty="0"/>
              <a:t>Akıllı raketler sayesinde tenisçilerin topa vuruş</a:t>
            </a:r>
            <a:r>
              <a:rPr lang="tr-TR" sz="2000" dirty="0"/>
              <a:t> hızlarını, vuruş açılarını ve hangi elle veya stille topa vurduklarını takip edebilirsiniz. Rakete bağlı bir uygulama sayesinde istatistikleri anlık olarak</a:t>
            </a:r>
          </a:p>
          <a:p>
            <a:pPr marL="0" indent="0">
              <a:buNone/>
            </a:pPr>
            <a:r>
              <a:rPr lang="tr-TR" sz="2000" dirty="0"/>
              <a:t>takip edebilirsiniz.</a:t>
            </a:r>
            <a:endParaRPr lang="tr-TR" sz="2200" dirty="0"/>
          </a:p>
        </p:txBody>
      </p:sp>
      <p:sp>
        <p:nvSpPr>
          <p:cNvPr id="3" name="Başlık 2"/>
          <p:cNvSpPr>
            <a:spLocks noGrp="1"/>
          </p:cNvSpPr>
          <p:nvPr>
            <p:ph type="title"/>
          </p:nvPr>
        </p:nvSpPr>
        <p:spPr/>
        <p:txBody>
          <a:bodyPr>
            <a:normAutofit/>
          </a:bodyPr>
          <a:lstStyle/>
          <a:p>
            <a:r>
              <a:rPr lang="tr-TR" dirty="0"/>
              <a:t>YENİ TEKNOLOJİLER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068960"/>
            <a:ext cx="3888432" cy="2592288"/>
          </a:xfrm>
          <a:prstGeom prst="rect">
            <a:avLst/>
          </a:prstGeom>
        </p:spPr>
      </p:pic>
    </p:spTree>
    <p:extLst>
      <p:ext uri="{BB962C8B-B14F-4D97-AF65-F5344CB8AC3E}">
        <p14:creationId xmlns:p14="http://schemas.microsoft.com/office/powerpoint/2010/main" val="2495014735"/>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185</TotalTime>
  <Words>1260</Words>
  <Application>Microsoft Office PowerPoint</Application>
  <PresentationFormat>Ekran Gösterisi (4:3)</PresentationFormat>
  <Paragraphs>124</Paragraphs>
  <Slides>30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30</vt:i4>
      </vt:variant>
    </vt:vector>
  </HeadingPairs>
  <TitlesOfParts>
    <vt:vector size="33" baseType="lpstr">
      <vt:lpstr>Candara</vt:lpstr>
      <vt:lpstr>Symbol</vt:lpstr>
      <vt:lpstr>Dalga Biçimi</vt:lpstr>
      <vt:lpstr>Teknoloji Nedir?</vt:lpstr>
      <vt:lpstr>TEKNOLOJİNİN GELİŞİMİ</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vt:lpstr>
      <vt:lpstr>YENİ TEKNOLOJİLERİ</vt:lpstr>
      <vt:lpstr>YENİ TEKNOLOJİLERİ</vt:lpstr>
      <vt:lpstr>YENİ TEKNOLOJİLERİ</vt:lpstr>
      <vt:lpstr>YENİ TEKNOLOJİLERİ</vt:lpstr>
      <vt:lpstr>YENİ TEKNOLOJİLERİ</vt:lpstr>
      <vt:lpstr>YENİ TEKNOLOJİLERİ</vt:lpstr>
      <vt:lpstr>BULUT TEKNOLOJİSİ NEDİR?</vt:lpstr>
      <vt:lpstr>BULUT TEKNOLOJİSİNİN FAYDALARI</vt:lpstr>
      <vt:lpstr>ROBOTLAR HAKKINDA NELER BİLİYORUZ?</vt:lpstr>
      <vt:lpstr>BEN BİR ROBOTUM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Teknoloji Nedir?</dc:title>
  <dc:creator>Efe</dc:creator>
  <cp:lastModifiedBy>User</cp:lastModifiedBy>
  <cp:revision>18</cp:revision>
  <dcterms:created xsi:type="dcterms:W3CDTF">2019-08-08T17:17:45Z</dcterms:created>
  <dcterms:modified xsi:type="dcterms:W3CDTF">2025-10-06T06:59:40Z</dcterms:modified>
</cp:coreProperties>
</file>