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55" r:id="rId3"/>
    <p:sldId id="362" r:id="rId4"/>
    <p:sldId id="363" r:id="rId5"/>
    <p:sldId id="364" r:id="rId6"/>
    <p:sldId id="365" r:id="rId7"/>
    <p:sldId id="366" r:id="rId8"/>
    <p:sldId id="367" r:id="rId9"/>
    <p:sldId id="368" r:id="rId10"/>
    <p:sldId id="369" r:id="rId11"/>
    <p:sldId id="370" r:id="rId12"/>
    <p:sldId id="356" r:id="rId13"/>
    <p:sldId id="35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A23720DD-5B6D-40BF-8493-A6B52D484E6B}" type="datetimeFigureOut">
              <a:rPr lang="tr-TR" smtClean="0"/>
              <a:t>6.10.2025</a:t>
            </a:fld>
            <a:endParaRPr lang="tr-TR"/>
          </a:p>
        </p:txBody>
      </p:sp>
      <p:sp>
        <p:nvSpPr>
          <p:cNvPr id="5" name="Footer Placeholder 4"/>
          <p:cNvSpPr>
            <a:spLocks noGrp="1"/>
          </p:cNvSpPr>
          <p:nvPr>
            <p:ph type="ftr" sz="quarter" idx="11"/>
          </p:nvPr>
        </p:nvSpPr>
        <p:spPr>
          <a:xfrm>
            <a:off x="1900237" y="5410202"/>
            <a:ext cx="3843665" cy="365125"/>
          </a:xfrm>
        </p:spPr>
        <p:txBody>
          <a:bodyPr/>
          <a:lstStyle/>
          <a:p>
            <a:endParaRPr lang="tr-TR"/>
          </a:p>
        </p:txBody>
      </p:sp>
      <p:sp>
        <p:nvSpPr>
          <p:cNvPr id="6" name="Slide Number Placeholder 5"/>
          <p:cNvSpPr>
            <a:spLocks noGrp="1"/>
          </p:cNvSpPr>
          <p:nvPr>
            <p:ph type="sldNum" sz="quarter" idx="12"/>
          </p:nvPr>
        </p:nvSpPr>
        <p:spPr>
          <a:xfrm>
            <a:off x="7915603" y="5410200"/>
            <a:ext cx="578317"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96128736"/>
      </p:ext>
    </p:extLst>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a:t>Resim eklemek için simgeye tıklayın</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23720DD-5B6D-40BF-8493-A6B52D484E6B}" type="datetimeFigureOut">
              <a:rPr lang="tr-TR" smtClean="0"/>
              <a:t>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5686017"/>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23720DD-5B6D-40BF-8493-A6B52D484E6B}" type="datetimeFigureOut">
              <a:rPr lang="tr-TR" smtClean="0"/>
              <a:t>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19694135"/>
      </p:ext>
    </p:extLst>
  </p:cSld>
  <p:clrMapOvr>
    <a:masterClrMapping/>
  </p:clrMapOvr>
  <p:transition spd="slow">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23720DD-5B6D-40BF-8493-A6B52D484E6B}" type="datetimeFigureOut">
              <a:rPr lang="tr-TR" smtClean="0"/>
              <a:t>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2249445810"/>
      </p:ext>
    </p:extLst>
  </p:cSld>
  <p:clrMapOvr>
    <a:masterClrMapping/>
  </p:clrMapOvr>
  <p:transition spd="slow">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23720DD-5B6D-40BF-8493-A6B52D484E6B}" type="datetimeFigureOut">
              <a:rPr lang="tr-TR" smtClean="0"/>
              <a:t>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179969372"/>
      </p:ext>
    </p:extLst>
  </p:cSld>
  <p:clrMapOvr>
    <a:masterClrMapping/>
  </p:clrMapOvr>
  <p:transition spd="slow">
    <p:pull/>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A23720DD-5B6D-40BF-8493-A6B52D484E6B}" type="datetimeFigureOut">
              <a:rPr lang="tr-TR" smtClean="0"/>
              <a:t>6.10.2025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860144779"/>
      </p:ext>
    </p:extLst>
  </p:cSld>
  <p:clrMapOvr>
    <a:masterClrMapping/>
  </p:clrMapOvr>
  <p:transition spd="slow">
    <p:pull/>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tr-TR"/>
              <a:t>Resim eklemek için simgeye tıklayın</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tr-TR"/>
              <a:t>Resim eklemek için simgeye tıklayın</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tr-TR"/>
              <a:t>Resim eklemek için simgeye tıklayın</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A23720DD-5B6D-40BF-8493-A6B52D484E6B}" type="datetimeFigureOut">
              <a:rPr lang="tr-TR" smtClean="0"/>
              <a:t>6.10.2025</a:t>
            </a:fld>
            <a:endParaRPr lang="tr-TR"/>
          </a:p>
        </p:txBody>
      </p:sp>
      <p:sp>
        <p:nvSpPr>
          <p:cNvPr id="4" name="Footer Placeholder 3"/>
          <p:cNvSpPr>
            <a:spLocks noGrp="1"/>
          </p:cNvSpPr>
          <p:nvPr>
            <p:ph type="ftr" sz="quarter" idx="11"/>
          </p:nvPr>
        </p:nvSpPr>
        <p:spPr/>
        <p:txBody>
          <a:bodyPr/>
          <a:lstStyle>
            <a:lvl1pPr>
              <a:defRPr cap="all" baseline="0"/>
            </a:lvl1p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81804667"/>
      </p:ext>
    </p:extLst>
  </p:cSld>
  <p:clrMapOvr>
    <a:masterClrMapping/>
  </p:clrMapOvr>
  <p:transition spd="slow">
    <p:pull/>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6.10.2025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987828594"/>
      </p:ext>
    </p:extLst>
  </p:cSld>
  <p:clrMapOvr>
    <a:masterClrMapping/>
  </p:clrMapOvr>
  <p:transition spd="slow">
    <p:pull/>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6.10.2025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51352166"/>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tr-TR"/>
              <a:t>Asıl başlık stilini düzenlemek için tıklayın</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A23720DD-5B6D-40BF-8493-A6B52D484E6B}" type="datetimeFigureOut">
              <a:rPr lang="tr-TR" smtClean="0"/>
              <a:t>6.10.2025</a:t>
            </a:fld>
            <a:endParaRPr lang="tr-TR"/>
          </a:p>
        </p:txBody>
      </p:sp>
      <p:sp>
        <p:nvSpPr>
          <p:cNvPr id="50" name="Footer Placeholder 4"/>
          <p:cNvSpPr>
            <a:spLocks noGrp="1"/>
          </p:cNvSpPr>
          <p:nvPr>
            <p:ph type="ftr" sz="quarter" idx="11"/>
          </p:nvPr>
        </p:nvSpPr>
        <p:spPr>
          <a:xfrm>
            <a:off x="856059" y="5883276"/>
            <a:ext cx="4679482" cy="365125"/>
          </a:xfrm>
        </p:spPr>
        <p:txBody>
          <a:bodyPr/>
          <a:lstStyle/>
          <a:p>
            <a:endParaRPr lang="tr-TR"/>
          </a:p>
        </p:txBody>
      </p:sp>
      <p:sp>
        <p:nvSpPr>
          <p:cNvPr id="51" name="Slide Number Placeholder 5"/>
          <p:cNvSpPr>
            <a:spLocks noGrp="1"/>
          </p:cNvSpPr>
          <p:nvPr>
            <p:ph type="sldNum" sz="quarter" idx="12"/>
          </p:nvPr>
        </p:nvSpPr>
        <p:spPr>
          <a:xfrm>
            <a:off x="7707241" y="5883275"/>
            <a:ext cx="578317"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06327275"/>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23720DD-5B6D-40BF-8493-A6B52D484E6B}" type="datetimeFigureOut">
              <a:rPr lang="tr-TR" smtClean="0"/>
              <a:t>6.10.2025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33044430"/>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5087997"/>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56058" y="3073398"/>
            <a:ext cx="3658793" cy="271780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629150" y="3073398"/>
            <a:ext cx="3656408" cy="271780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6.10.2025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5106785"/>
      </p:ext>
    </p:extLst>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6.10.2025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882357622"/>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6.10.2025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90225664"/>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23720DD-5B6D-40BF-8493-A6B52D484E6B}" type="datetimeFigureOut">
              <a:rPr lang="tr-TR" smtClean="0"/>
              <a:t>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72582415"/>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tr-TR"/>
              <a:t>Resim eklemek için simgeye tıklayın</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23720DD-5B6D-40BF-8493-A6B52D484E6B}" type="datetimeFigureOut">
              <a:rPr lang="tr-TR" smtClean="0"/>
              <a:t>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045106223"/>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23720DD-5B6D-40BF-8493-A6B52D484E6B}" type="datetimeFigureOut">
              <a:rPr lang="tr-TR" smtClean="0"/>
              <a:t>6.10.2025</a:t>
            </a:fld>
            <a:endParaRPr lang="tr-TR"/>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8133632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ransition spd="slow">
    <p:pull/>
  </p:transition>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11560" y="1340768"/>
            <a:ext cx="7772400" cy="1780108"/>
          </a:xfrm>
        </p:spPr>
        <p:txBody>
          <a:bodyPr>
            <a:normAutofit fontScale="90000"/>
          </a:bodyPr>
          <a:lstStyle/>
          <a:p>
            <a:pPr algn="ctr"/>
            <a:r>
              <a:rPr lang="tr-TR" dirty="0">
                <a:latin typeface="Arial" panose="020B0604020202020204" pitchFamily="34" charset="0"/>
                <a:cs typeface="Arial" panose="020B0604020202020204" pitchFamily="34" charset="0"/>
              </a:rPr>
              <a:t>Dijital vatandaşlık uygulamalarını sınıflandırabilme</a:t>
            </a:r>
          </a:p>
        </p:txBody>
      </p:sp>
      <p:sp>
        <p:nvSpPr>
          <p:cNvPr id="5" name="Alt Başlık 4">
            <a:extLst>
              <a:ext uri="{FF2B5EF4-FFF2-40B4-BE49-F238E27FC236}">
                <a16:creationId xmlns:a16="http://schemas.microsoft.com/office/drawing/2014/main" id="{305F8B4A-2652-5F8D-3A28-83D1238EAB4E}"/>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92315077"/>
      </p:ext>
    </p:extLst>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latin typeface="Arial" panose="020B0604020202020204" pitchFamily="34" charset="0"/>
                <a:cs typeface="Arial" panose="020B0604020202020204" pitchFamily="34" charset="0"/>
              </a:rPr>
              <a:t>DİJİTAL YUTTAŞLIĞIN 9 BOYUTU</a:t>
            </a:r>
          </a:p>
        </p:txBody>
      </p:sp>
      <p:sp>
        <p:nvSpPr>
          <p:cNvPr id="2" name="İçerik Yer Tutucusu 1"/>
          <p:cNvSpPr>
            <a:spLocks noGrp="1"/>
          </p:cNvSpPr>
          <p:nvPr>
            <p:ph idx="1"/>
          </p:nvPr>
        </p:nvSpPr>
        <p:spPr>
          <a:xfrm>
            <a:off x="539552" y="2564904"/>
            <a:ext cx="8496944" cy="3888432"/>
          </a:xfrm>
        </p:spPr>
        <p:txBody>
          <a:bodyPr>
            <a:normAutofit/>
          </a:bodyPr>
          <a:lstStyle/>
          <a:p>
            <a:pPr marL="0" indent="0">
              <a:buNone/>
            </a:pPr>
            <a:r>
              <a:rPr lang="tr-TR" b="1" dirty="0">
                <a:solidFill>
                  <a:srgbClr val="FF0000"/>
                </a:solidFill>
              </a:rPr>
              <a:t>Dijital Sağlık</a:t>
            </a:r>
          </a:p>
          <a:p>
            <a:pPr marL="0" indent="0">
              <a:buNone/>
            </a:pPr>
            <a:r>
              <a:rPr lang="tr-TR" dirty="0"/>
              <a:t>Bilişim teknolojilerini ve İnternet’i kullanırken fiziksel ve zihinsel sağlığını korumalı, bağımlılık derecesinde kullanımdan kaçınmalıdır.</a:t>
            </a:r>
          </a:p>
        </p:txBody>
      </p:sp>
    </p:spTree>
    <p:extLst>
      <p:ext uri="{BB962C8B-B14F-4D97-AF65-F5344CB8AC3E}">
        <p14:creationId xmlns:p14="http://schemas.microsoft.com/office/powerpoint/2010/main" val="368851088"/>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latin typeface="Arial" panose="020B0604020202020204" pitchFamily="34" charset="0"/>
                <a:cs typeface="Arial" panose="020B0604020202020204" pitchFamily="34" charset="0"/>
              </a:rPr>
              <a:t>DİJİTAL YUTTAŞLIĞIN 9 BOYUTU</a:t>
            </a:r>
          </a:p>
        </p:txBody>
      </p:sp>
      <p:sp>
        <p:nvSpPr>
          <p:cNvPr id="2" name="İçerik Yer Tutucusu 1"/>
          <p:cNvSpPr>
            <a:spLocks noGrp="1"/>
          </p:cNvSpPr>
          <p:nvPr>
            <p:ph idx="1"/>
          </p:nvPr>
        </p:nvSpPr>
        <p:spPr>
          <a:xfrm>
            <a:off x="539552" y="2564904"/>
            <a:ext cx="8496944" cy="3888432"/>
          </a:xfrm>
        </p:spPr>
        <p:txBody>
          <a:bodyPr>
            <a:normAutofit/>
          </a:bodyPr>
          <a:lstStyle/>
          <a:p>
            <a:pPr marL="0" indent="0">
              <a:buNone/>
            </a:pPr>
            <a:r>
              <a:rPr lang="tr-TR" b="1" dirty="0">
                <a:solidFill>
                  <a:srgbClr val="FF0000"/>
                </a:solidFill>
                <a:latin typeface="Arial" panose="020B0604020202020204" pitchFamily="34" charset="0"/>
                <a:cs typeface="Arial" panose="020B0604020202020204" pitchFamily="34" charset="0"/>
              </a:rPr>
              <a:t>Dijital Güvenlik</a:t>
            </a:r>
          </a:p>
          <a:p>
            <a:pPr marL="0" indent="0">
              <a:buNone/>
            </a:pPr>
            <a:r>
              <a:rPr lang="tr-TR" dirty="0"/>
              <a:t>Kişisel bilgi güvenliğine İnternet üstünde oldukça dikkat etmeli ve İnternet ortamında gezindiği sayfaların güvenilirliğine dikkat etmelidir.</a:t>
            </a:r>
          </a:p>
        </p:txBody>
      </p:sp>
    </p:spTree>
    <p:extLst>
      <p:ext uri="{BB962C8B-B14F-4D97-AF65-F5344CB8AC3E}">
        <p14:creationId xmlns:p14="http://schemas.microsoft.com/office/powerpoint/2010/main" val="1335695354"/>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algn="ctr"/>
            <a:r>
              <a:rPr lang="tr-TR" b="1" dirty="0">
                <a:latin typeface="Arial" panose="020B0604020202020204" pitchFamily="34" charset="0"/>
                <a:cs typeface="Arial" panose="020B0604020202020204" pitchFamily="34" charset="0"/>
              </a:rPr>
              <a:t>E-Devlet Ne Sağlar?</a:t>
            </a:r>
            <a:endParaRPr lang="tr-TR" dirty="0">
              <a:latin typeface="Arial" panose="020B0604020202020204" pitchFamily="34" charset="0"/>
              <a:cs typeface="Arial" panose="020B0604020202020204" pitchFamily="34" charset="0"/>
            </a:endParaRPr>
          </a:p>
        </p:txBody>
      </p:sp>
      <p:sp>
        <p:nvSpPr>
          <p:cNvPr id="6" name="İçerik Yer Tutucusu 5"/>
          <p:cNvSpPr>
            <a:spLocks noGrp="1"/>
          </p:cNvSpPr>
          <p:nvPr>
            <p:ph idx="1"/>
          </p:nvPr>
        </p:nvSpPr>
        <p:spPr>
          <a:xfrm>
            <a:off x="872067" y="1916832"/>
            <a:ext cx="4492021" cy="4209331"/>
          </a:xfrm>
        </p:spPr>
        <p:txBody>
          <a:bodyPr>
            <a:normAutofit fontScale="70000" lnSpcReduction="20000"/>
          </a:bodyPr>
          <a:lstStyle/>
          <a:p>
            <a:r>
              <a:rPr lang="tr-TR" dirty="0"/>
              <a:t>Zamandan kazanç sağlar.</a:t>
            </a:r>
          </a:p>
          <a:p>
            <a:r>
              <a:rPr lang="tr-TR" dirty="0"/>
              <a:t>Maliyetler düşer, verimlilik, hayat kalitesi ve memnuniyet artar.</a:t>
            </a:r>
          </a:p>
          <a:p>
            <a:r>
              <a:rPr lang="tr-TR" dirty="0"/>
              <a:t>Kâğıt bağımlılığı ve kullanımı azalır.</a:t>
            </a:r>
          </a:p>
          <a:p>
            <a:r>
              <a:rPr lang="nb-NO" dirty="0"/>
              <a:t>Var olan bilgilere istediginiz yer ve</a:t>
            </a:r>
            <a:r>
              <a:rPr lang="tr-TR" dirty="0"/>
              <a:t> ortamda ulaşmayı sağlar.</a:t>
            </a:r>
          </a:p>
          <a:p>
            <a:r>
              <a:rPr lang="sv-SE" dirty="0"/>
              <a:t>Hem devlet hem de vatandas için</a:t>
            </a:r>
            <a:r>
              <a:rPr lang="tr-TR" dirty="0"/>
              <a:t> karar almada kolaylık</a:t>
            </a:r>
          </a:p>
          <a:p>
            <a:pPr marL="0" indent="0">
              <a:buNone/>
            </a:pPr>
            <a:r>
              <a:rPr lang="tr-TR" dirty="0"/>
              <a:t>E-</a:t>
            </a:r>
            <a:r>
              <a:rPr lang="tr-TR" dirty="0" err="1"/>
              <a:t>devlet'e</a:t>
            </a:r>
            <a:r>
              <a:rPr lang="tr-TR" dirty="0"/>
              <a:t> giriş yapmak için ; </a:t>
            </a:r>
            <a:r>
              <a:rPr lang="tr-TR" sz="2600" b="1" dirty="0">
                <a:solidFill>
                  <a:srgbClr val="FF0000"/>
                </a:solidFill>
              </a:rPr>
              <a:t>www.turkiye.gov.tr </a:t>
            </a:r>
            <a:r>
              <a:rPr lang="tr-TR" dirty="0"/>
              <a:t>adresini ziyaret etmelisiniz.</a:t>
            </a:r>
          </a:p>
          <a:p>
            <a:pPr marL="0" indent="0">
              <a:buNone/>
            </a:pPr>
            <a:r>
              <a:rPr lang="tr-TR" dirty="0"/>
              <a:t>E-devlet şifrelerinizi PTT şubelerinden alabilirsiniz.</a:t>
            </a:r>
          </a:p>
          <a:p>
            <a:endParaRPr lang="tr-TR"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8104" y="2564904"/>
            <a:ext cx="3456384" cy="2592288"/>
          </a:xfrm>
          <a:prstGeom prst="rect">
            <a:avLst/>
          </a:prstGeom>
        </p:spPr>
      </p:pic>
    </p:spTree>
    <p:extLst>
      <p:ext uri="{BB962C8B-B14F-4D97-AF65-F5344CB8AC3E}">
        <p14:creationId xmlns:p14="http://schemas.microsoft.com/office/powerpoint/2010/main" val="2789039604"/>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856060" y="618518"/>
            <a:ext cx="7429499" cy="1082290"/>
          </a:xfrm>
        </p:spPr>
        <p:txBody>
          <a:bodyPr>
            <a:normAutofit fontScale="90000"/>
          </a:bodyPr>
          <a:lstStyle/>
          <a:p>
            <a:pPr algn="ctr"/>
            <a:r>
              <a:rPr lang="tr-TR" dirty="0">
                <a:latin typeface="Arial" panose="020B0604020202020204" pitchFamily="34" charset="0"/>
                <a:cs typeface="Arial" panose="020B0604020202020204" pitchFamily="34" charset="0"/>
              </a:rPr>
              <a:t>DİJİTAL VATANDAŞLIK uygulamaları</a:t>
            </a:r>
            <a:r>
              <a:rPr lang="tr-TR" dirty="0"/>
              <a:t/>
            </a:r>
            <a:br>
              <a:rPr lang="tr-TR" dirty="0"/>
            </a:b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46121" y="3933056"/>
            <a:ext cx="2086319" cy="1584176"/>
          </a:xfr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5905" y="2044388"/>
            <a:ext cx="1980220" cy="1584176"/>
          </a:xfrm>
          <a:prstGeom prst="rect">
            <a:avLst/>
          </a:prstGeom>
        </p:spPr>
      </p:pic>
      <p:sp>
        <p:nvSpPr>
          <p:cNvPr id="6" name="Metin kutusu 5">
            <a:extLst>
              <a:ext uri="{FF2B5EF4-FFF2-40B4-BE49-F238E27FC236}">
                <a16:creationId xmlns:a16="http://schemas.microsoft.com/office/drawing/2014/main" id="{B6D1DAA2-9085-8EAF-51B9-5DB40E0D7DD5}"/>
              </a:ext>
            </a:extLst>
          </p:cNvPr>
          <p:cNvSpPr txBox="1"/>
          <p:nvPr/>
        </p:nvSpPr>
        <p:spPr>
          <a:xfrm>
            <a:off x="1043608" y="2132856"/>
            <a:ext cx="3910045" cy="2862322"/>
          </a:xfrm>
          <a:prstGeom prst="rect">
            <a:avLst/>
          </a:prstGeom>
          <a:noFill/>
        </p:spPr>
        <p:txBody>
          <a:bodyPr wrap="none" rtlCol="0">
            <a:spAutoFit/>
          </a:bodyPr>
          <a:lstStyle/>
          <a:p>
            <a:pPr marL="285750" indent="-285750">
              <a:lnSpc>
                <a:spcPct val="150000"/>
              </a:lnSpc>
              <a:buFont typeface="Wingdings" panose="05000000000000000000" pitchFamily="2" charset="2"/>
              <a:buChar char="v"/>
            </a:pPr>
            <a:r>
              <a:rPr lang="tr-TR" dirty="0"/>
              <a:t>E – Nabız = Sağlık</a:t>
            </a:r>
          </a:p>
          <a:p>
            <a:pPr marL="285750" indent="-285750">
              <a:lnSpc>
                <a:spcPct val="150000"/>
              </a:lnSpc>
              <a:buFont typeface="Wingdings" panose="05000000000000000000" pitchFamily="2" charset="2"/>
              <a:buChar char="v"/>
            </a:pPr>
            <a:r>
              <a:rPr lang="tr-TR" dirty="0"/>
              <a:t>E – Okul = Eğitim</a:t>
            </a:r>
          </a:p>
          <a:p>
            <a:pPr marL="285750" indent="-285750">
              <a:lnSpc>
                <a:spcPct val="150000"/>
              </a:lnSpc>
              <a:buFont typeface="Wingdings" panose="05000000000000000000" pitchFamily="2" charset="2"/>
              <a:buChar char="v"/>
            </a:pPr>
            <a:r>
              <a:rPr lang="tr-TR" dirty="0"/>
              <a:t>E – Belediye = Belediye Hizmetleri</a:t>
            </a:r>
          </a:p>
          <a:p>
            <a:pPr marL="285750" indent="-285750">
              <a:lnSpc>
                <a:spcPct val="150000"/>
              </a:lnSpc>
              <a:buFont typeface="Wingdings" panose="05000000000000000000" pitchFamily="2" charset="2"/>
              <a:buChar char="v"/>
            </a:pPr>
            <a:r>
              <a:rPr lang="tr-TR" dirty="0"/>
              <a:t>E – Devlet = Vatandaşlık Hizmetleri</a:t>
            </a:r>
          </a:p>
          <a:p>
            <a:pPr marL="285750" indent="-285750">
              <a:lnSpc>
                <a:spcPct val="150000"/>
              </a:lnSpc>
              <a:buFont typeface="Wingdings" panose="05000000000000000000" pitchFamily="2" charset="2"/>
              <a:buChar char="v"/>
            </a:pPr>
            <a:r>
              <a:rPr lang="tr-TR" dirty="0"/>
              <a:t>E – </a:t>
            </a:r>
            <a:r>
              <a:rPr lang="tr-TR" dirty="0" err="1"/>
              <a:t>Gib</a:t>
            </a:r>
            <a:r>
              <a:rPr lang="tr-TR" dirty="0"/>
              <a:t> = Dijital Vergi Dairesi</a:t>
            </a:r>
          </a:p>
          <a:p>
            <a:pPr marL="285750" indent="-285750">
              <a:lnSpc>
                <a:spcPct val="150000"/>
              </a:lnSpc>
              <a:buFont typeface="Wingdings" panose="05000000000000000000" pitchFamily="2" charset="2"/>
              <a:buChar char="v"/>
            </a:pPr>
            <a:r>
              <a:rPr lang="tr-TR" dirty="0"/>
              <a:t>E – Bankacılık = Bankacılık Hizmetleri</a:t>
            </a:r>
          </a:p>
          <a:p>
            <a:pPr marL="285750" indent="-285750">
              <a:buFont typeface="Wingdings" panose="05000000000000000000" pitchFamily="2" charset="2"/>
              <a:buChar char="v"/>
            </a:pPr>
            <a:endParaRPr lang="tr-TR" dirty="0"/>
          </a:p>
        </p:txBody>
      </p:sp>
    </p:spTree>
    <p:extLst>
      <p:ext uri="{BB962C8B-B14F-4D97-AF65-F5344CB8AC3E}">
        <p14:creationId xmlns:p14="http://schemas.microsoft.com/office/powerpoint/2010/main" val="523145610"/>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algn="ctr"/>
            <a:r>
              <a:rPr lang="tr-TR" dirty="0">
                <a:latin typeface="Arial" panose="020B0604020202020204" pitchFamily="34" charset="0"/>
                <a:cs typeface="Arial" panose="020B0604020202020204" pitchFamily="34" charset="0"/>
              </a:rPr>
              <a:t>DİJİTAL VATANDAŞLIK</a:t>
            </a:r>
            <a:r>
              <a:rPr lang="tr-TR" dirty="0"/>
              <a:t/>
            </a:r>
            <a:br>
              <a:rPr lang="tr-TR" dirty="0"/>
            </a:br>
            <a:endParaRPr lang="tr-TR" dirty="0"/>
          </a:p>
        </p:txBody>
      </p:sp>
      <p:sp>
        <p:nvSpPr>
          <p:cNvPr id="6" name="İçerik Yer Tutucusu 5"/>
          <p:cNvSpPr>
            <a:spLocks noGrp="1"/>
          </p:cNvSpPr>
          <p:nvPr>
            <p:ph idx="1"/>
          </p:nvPr>
        </p:nvSpPr>
        <p:spPr>
          <a:xfrm>
            <a:off x="971600" y="1916832"/>
            <a:ext cx="7516357" cy="3450696"/>
          </a:xfrm>
        </p:spPr>
        <p:txBody>
          <a:bodyPr>
            <a:normAutofit/>
          </a:bodyPr>
          <a:lstStyle/>
          <a:p>
            <a:pPr marL="0" indent="0">
              <a:buNone/>
            </a:pPr>
            <a:r>
              <a:rPr lang="tr-TR" dirty="0"/>
              <a:t>Devletin vatandaşa karşı yerine getirmekle yükümlü olduğu görev ve hizmetler ile, vatandaşların devlete karşı olan görev ve hizmetlerinin karşılıklı olarak elektronik iletişim  ve işlem ortamlarında  kesintisiz ve güvenli olarak yürütülmesi demektir .</a:t>
            </a:r>
          </a:p>
          <a:p>
            <a:endParaRPr lang="tr-TR" dirty="0"/>
          </a:p>
        </p:txBody>
      </p:sp>
    </p:spTree>
    <p:extLst>
      <p:ext uri="{BB962C8B-B14F-4D97-AF65-F5344CB8AC3E}">
        <p14:creationId xmlns:p14="http://schemas.microsoft.com/office/powerpoint/2010/main" val="89510113"/>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latin typeface="Arial" panose="020B0604020202020204" pitchFamily="34" charset="0"/>
                <a:cs typeface="Arial" panose="020B0604020202020204" pitchFamily="34" charset="0"/>
              </a:rPr>
              <a:t>DİJİTAL YUTTAŞLIĞIN 9 BOYUTU</a:t>
            </a:r>
          </a:p>
        </p:txBody>
      </p:sp>
      <p:sp>
        <p:nvSpPr>
          <p:cNvPr id="2" name="İçerik Yer Tutucusu 1"/>
          <p:cNvSpPr>
            <a:spLocks noGrp="1"/>
          </p:cNvSpPr>
          <p:nvPr>
            <p:ph idx="1"/>
          </p:nvPr>
        </p:nvSpPr>
        <p:spPr>
          <a:xfrm>
            <a:off x="539552" y="2564904"/>
            <a:ext cx="8496944" cy="3888432"/>
          </a:xfrm>
        </p:spPr>
        <p:txBody>
          <a:bodyPr>
            <a:normAutofit/>
          </a:bodyPr>
          <a:lstStyle/>
          <a:p>
            <a:r>
              <a:rPr lang="tr-TR" b="1" dirty="0">
                <a:solidFill>
                  <a:srgbClr val="FF0000"/>
                </a:solidFill>
                <a:latin typeface="Arial" panose="020B0604020202020204" pitchFamily="34" charset="0"/>
                <a:cs typeface="Arial" panose="020B0604020202020204" pitchFamily="34" charset="0"/>
              </a:rPr>
              <a:t>Dijital Erişim</a:t>
            </a:r>
          </a:p>
          <a:p>
            <a:pPr marL="0" indent="0">
              <a:buNone/>
            </a:pPr>
            <a:r>
              <a:rPr lang="tr-TR" dirty="0"/>
              <a:t>Bireyin, bilgi ve İletişim teknolojilerinin kullanıldığı araçlardan kendi amaçları doğrultusunda yararlanabilmesidir. Bu süreç, bireysel ihtiyaçlarla ilişkili gerekli tüm yazılım ve donanım uygulamalarını, ilgi alanlarına uygun teknoloji temelli içerik ve servislere erişimi ve bu konuda ihtiyaç duyulan sosyal ve teknik destek ile performans katkısının alınabilmesini kapsamaktadır.</a:t>
            </a:r>
          </a:p>
        </p:txBody>
      </p:sp>
    </p:spTree>
    <p:extLst>
      <p:ext uri="{BB962C8B-B14F-4D97-AF65-F5344CB8AC3E}">
        <p14:creationId xmlns:p14="http://schemas.microsoft.com/office/powerpoint/2010/main" val="2932206334"/>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latin typeface="Arial" panose="020B0604020202020204" pitchFamily="34" charset="0"/>
                <a:cs typeface="Arial" panose="020B0604020202020204" pitchFamily="34" charset="0"/>
              </a:rPr>
              <a:t>DİJİTAL YUTTAŞLIĞIN 9 BOYUTU</a:t>
            </a:r>
          </a:p>
        </p:txBody>
      </p:sp>
      <p:sp>
        <p:nvSpPr>
          <p:cNvPr id="2" name="İçerik Yer Tutucusu 1"/>
          <p:cNvSpPr>
            <a:spLocks noGrp="1"/>
          </p:cNvSpPr>
          <p:nvPr>
            <p:ph idx="1"/>
          </p:nvPr>
        </p:nvSpPr>
        <p:spPr>
          <a:xfrm>
            <a:off x="539552" y="2564904"/>
            <a:ext cx="8496944" cy="3888432"/>
          </a:xfrm>
        </p:spPr>
        <p:txBody>
          <a:bodyPr>
            <a:normAutofit/>
          </a:bodyPr>
          <a:lstStyle/>
          <a:p>
            <a:pPr marL="0" indent="0">
              <a:buNone/>
            </a:pPr>
            <a:r>
              <a:rPr lang="tr-TR" b="1" dirty="0">
                <a:solidFill>
                  <a:srgbClr val="FF0000"/>
                </a:solidFill>
              </a:rPr>
              <a:t>Dijital Ticaret</a:t>
            </a:r>
          </a:p>
          <a:p>
            <a:pPr marL="0" indent="0">
              <a:buNone/>
            </a:pPr>
            <a:r>
              <a:rPr lang="tr-TR" dirty="0"/>
              <a:t> İnternet’ten güvenli bir şekilde alışveriş yapabilmeli, internetten yapılan alışverişin risklerini bilmeli ve yanıltıcı içeriklere karşı dikkatli olmalıdır.</a:t>
            </a:r>
          </a:p>
        </p:txBody>
      </p:sp>
    </p:spTree>
    <p:extLst>
      <p:ext uri="{BB962C8B-B14F-4D97-AF65-F5344CB8AC3E}">
        <p14:creationId xmlns:p14="http://schemas.microsoft.com/office/powerpoint/2010/main" val="2571208350"/>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latin typeface="Arial" panose="020B0604020202020204" pitchFamily="34" charset="0"/>
                <a:cs typeface="Arial" panose="020B0604020202020204" pitchFamily="34" charset="0"/>
              </a:rPr>
              <a:t>DİJİTAL YUTTAŞLIĞIN 9 BOYUTU</a:t>
            </a:r>
          </a:p>
        </p:txBody>
      </p:sp>
      <p:sp>
        <p:nvSpPr>
          <p:cNvPr id="2" name="İçerik Yer Tutucusu 1"/>
          <p:cNvSpPr>
            <a:spLocks noGrp="1"/>
          </p:cNvSpPr>
          <p:nvPr>
            <p:ph idx="1"/>
          </p:nvPr>
        </p:nvSpPr>
        <p:spPr>
          <a:xfrm>
            <a:off x="539552" y="2564904"/>
            <a:ext cx="8496944" cy="3888432"/>
          </a:xfrm>
        </p:spPr>
        <p:txBody>
          <a:bodyPr>
            <a:normAutofit/>
          </a:bodyPr>
          <a:lstStyle/>
          <a:p>
            <a:pPr marL="0" indent="0">
              <a:buNone/>
            </a:pPr>
            <a:r>
              <a:rPr lang="tr-TR" b="1" dirty="0">
                <a:solidFill>
                  <a:srgbClr val="FF0000"/>
                </a:solidFill>
                <a:latin typeface="Arial" panose="020B0604020202020204" pitchFamily="34" charset="0"/>
                <a:cs typeface="Arial" panose="020B0604020202020204" pitchFamily="34" charset="0"/>
              </a:rPr>
              <a:t>Dijital İletişim</a:t>
            </a:r>
          </a:p>
          <a:p>
            <a:pPr marL="0" indent="0">
              <a:buNone/>
            </a:pPr>
            <a:r>
              <a:rPr lang="tr-TR" dirty="0"/>
              <a:t>İnternet’te konuştuğu, paylaşımda bulunduğu diğer kişilerle saygılı bir iletişim kurabilmeli, İnternet ortamında kişisel bilgilerinin gizliliğini kötü niyetli insanlardan koruyabilmelidir.</a:t>
            </a:r>
          </a:p>
        </p:txBody>
      </p:sp>
    </p:spTree>
    <p:extLst>
      <p:ext uri="{BB962C8B-B14F-4D97-AF65-F5344CB8AC3E}">
        <p14:creationId xmlns:p14="http://schemas.microsoft.com/office/powerpoint/2010/main" val="4128642352"/>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latin typeface="Arial" panose="020B0604020202020204" pitchFamily="34" charset="0"/>
                <a:cs typeface="Arial" panose="020B0604020202020204" pitchFamily="34" charset="0"/>
              </a:rPr>
              <a:t>DİJİTAL YUTTAŞLIĞIN 9 BOYUTU</a:t>
            </a:r>
          </a:p>
        </p:txBody>
      </p:sp>
      <p:sp>
        <p:nvSpPr>
          <p:cNvPr id="2" name="İçerik Yer Tutucusu 1"/>
          <p:cNvSpPr>
            <a:spLocks noGrp="1"/>
          </p:cNvSpPr>
          <p:nvPr>
            <p:ph idx="1"/>
          </p:nvPr>
        </p:nvSpPr>
        <p:spPr>
          <a:xfrm>
            <a:off x="539552" y="2564904"/>
            <a:ext cx="8496944" cy="3888432"/>
          </a:xfrm>
        </p:spPr>
        <p:txBody>
          <a:bodyPr>
            <a:normAutofit/>
          </a:bodyPr>
          <a:lstStyle/>
          <a:p>
            <a:pPr marL="0" indent="0">
              <a:buNone/>
            </a:pPr>
            <a:r>
              <a:rPr lang="tr-TR" b="1" dirty="0">
                <a:solidFill>
                  <a:srgbClr val="FF0000"/>
                </a:solidFill>
                <a:latin typeface="Arial" panose="020B0604020202020204" pitchFamily="34" charset="0"/>
                <a:cs typeface="Arial" panose="020B0604020202020204" pitchFamily="34" charset="0"/>
              </a:rPr>
              <a:t>Dijital Okuryazarlık</a:t>
            </a:r>
          </a:p>
          <a:p>
            <a:pPr marL="0" indent="0">
              <a:buNone/>
            </a:pPr>
            <a:r>
              <a:rPr lang="tr-TR" dirty="0"/>
              <a:t>Akıllı telefonlar, tabletler ve bilgisayarları kullanarak bilgiye ulaşabilmeli, bilgiyi üretebilmeli ve paylaşabilmelidir.</a:t>
            </a:r>
          </a:p>
        </p:txBody>
      </p:sp>
    </p:spTree>
    <p:extLst>
      <p:ext uri="{BB962C8B-B14F-4D97-AF65-F5344CB8AC3E}">
        <p14:creationId xmlns:p14="http://schemas.microsoft.com/office/powerpoint/2010/main" val="444909511"/>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latin typeface="Arial" panose="020B0604020202020204" pitchFamily="34" charset="0"/>
                <a:cs typeface="Arial" panose="020B0604020202020204" pitchFamily="34" charset="0"/>
              </a:rPr>
              <a:t>DİJİTAL YUTTAŞLIĞIN 9 BOYUTU</a:t>
            </a:r>
          </a:p>
        </p:txBody>
      </p:sp>
      <p:sp>
        <p:nvSpPr>
          <p:cNvPr id="2" name="İçerik Yer Tutucusu 1"/>
          <p:cNvSpPr>
            <a:spLocks noGrp="1"/>
          </p:cNvSpPr>
          <p:nvPr>
            <p:ph idx="1"/>
          </p:nvPr>
        </p:nvSpPr>
        <p:spPr>
          <a:xfrm>
            <a:off x="539552" y="2564904"/>
            <a:ext cx="8496944" cy="3888432"/>
          </a:xfrm>
        </p:spPr>
        <p:txBody>
          <a:bodyPr>
            <a:normAutofit/>
          </a:bodyPr>
          <a:lstStyle/>
          <a:p>
            <a:pPr marL="0" indent="0">
              <a:buNone/>
            </a:pPr>
            <a:r>
              <a:rPr lang="tr-TR" b="1" dirty="0">
                <a:solidFill>
                  <a:srgbClr val="FF0000"/>
                </a:solidFill>
                <a:latin typeface="Arial" panose="020B0604020202020204" pitchFamily="34" charset="0"/>
                <a:cs typeface="Arial" panose="020B0604020202020204" pitchFamily="34" charset="0"/>
              </a:rPr>
              <a:t>Dijital Etik</a:t>
            </a:r>
          </a:p>
          <a:p>
            <a:pPr marL="0" indent="0">
              <a:buNone/>
            </a:pPr>
            <a:r>
              <a:rPr lang="tr-TR" dirty="0"/>
              <a:t>Gerçek yaşamda olduğu gibi İnternet’te de etik değerlere saygılı olmalı, ahlak çerçevesinde yapması gereken davranışlar sergilemelidir.</a:t>
            </a:r>
          </a:p>
        </p:txBody>
      </p:sp>
    </p:spTree>
    <p:extLst>
      <p:ext uri="{BB962C8B-B14F-4D97-AF65-F5344CB8AC3E}">
        <p14:creationId xmlns:p14="http://schemas.microsoft.com/office/powerpoint/2010/main" val="1373937892"/>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latin typeface="Arial" panose="020B0604020202020204" pitchFamily="34" charset="0"/>
                <a:cs typeface="Arial" panose="020B0604020202020204" pitchFamily="34" charset="0"/>
              </a:rPr>
              <a:t>DİJİTAL YUTTAŞLIĞIN 9 BOYUTU</a:t>
            </a:r>
          </a:p>
        </p:txBody>
      </p:sp>
      <p:sp>
        <p:nvSpPr>
          <p:cNvPr id="2" name="İçerik Yer Tutucusu 1"/>
          <p:cNvSpPr>
            <a:spLocks noGrp="1"/>
          </p:cNvSpPr>
          <p:nvPr>
            <p:ph idx="1"/>
          </p:nvPr>
        </p:nvSpPr>
        <p:spPr>
          <a:xfrm>
            <a:off x="539552" y="2564904"/>
            <a:ext cx="8496944" cy="3888432"/>
          </a:xfrm>
        </p:spPr>
        <p:txBody>
          <a:bodyPr>
            <a:normAutofit/>
          </a:bodyPr>
          <a:lstStyle/>
          <a:p>
            <a:pPr marL="0" indent="0">
              <a:buNone/>
            </a:pPr>
            <a:r>
              <a:rPr lang="tr-TR" b="1" dirty="0">
                <a:solidFill>
                  <a:srgbClr val="FF0000"/>
                </a:solidFill>
                <a:latin typeface="Arial" panose="020B0604020202020204" pitchFamily="34" charset="0"/>
                <a:cs typeface="Arial" panose="020B0604020202020204" pitchFamily="34" charset="0"/>
              </a:rPr>
              <a:t>Dijital Kanun</a:t>
            </a:r>
          </a:p>
          <a:p>
            <a:pPr marL="0" indent="0">
              <a:buNone/>
            </a:pPr>
            <a:r>
              <a:rPr lang="tr-TR" dirty="0"/>
              <a:t>Gerçek hayatta suç olan tüm davranışların İnternet’te de yapılmasının suç olduğunu bilir, buna uymayanları ilgili birimlere bildirir.</a:t>
            </a:r>
          </a:p>
        </p:txBody>
      </p:sp>
    </p:spTree>
    <p:extLst>
      <p:ext uri="{BB962C8B-B14F-4D97-AF65-F5344CB8AC3E}">
        <p14:creationId xmlns:p14="http://schemas.microsoft.com/office/powerpoint/2010/main" val="3489899942"/>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latin typeface="Arial" panose="020B0604020202020204" pitchFamily="34" charset="0"/>
                <a:cs typeface="Arial" panose="020B0604020202020204" pitchFamily="34" charset="0"/>
              </a:rPr>
              <a:t>DİJİTAL YUTTAŞLIĞIN 9 BOYUTU</a:t>
            </a:r>
          </a:p>
        </p:txBody>
      </p:sp>
      <p:sp>
        <p:nvSpPr>
          <p:cNvPr id="2" name="İçerik Yer Tutucusu 1"/>
          <p:cNvSpPr>
            <a:spLocks noGrp="1"/>
          </p:cNvSpPr>
          <p:nvPr>
            <p:ph idx="1"/>
          </p:nvPr>
        </p:nvSpPr>
        <p:spPr>
          <a:xfrm>
            <a:off x="539552" y="2564904"/>
            <a:ext cx="8496944" cy="3888432"/>
          </a:xfrm>
        </p:spPr>
        <p:txBody>
          <a:bodyPr>
            <a:normAutofit/>
          </a:bodyPr>
          <a:lstStyle/>
          <a:p>
            <a:pPr marL="0" indent="0">
              <a:buNone/>
            </a:pPr>
            <a:r>
              <a:rPr lang="tr-TR" b="1" dirty="0">
                <a:solidFill>
                  <a:srgbClr val="FF0000"/>
                </a:solidFill>
                <a:latin typeface="Arial" panose="020B0604020202020204" pitchFamily="34" charset="0"/>
                <a:cs typeface="Arial" panose="020B0604020202020204" pitchFamily="34" charset="0"/>
              </a:rPr>
              <a:t>Dijital Hak ve Sorumluluklar</a:t>
            </a:r>
          </a:p>
          <a:p>
            <a:pPr marL="0" indent="0">
              <a:buNone/>
            </a:pPr>
            <a:r>
              <a:rPr lang="tr-TR" dirty="0"/>
              <a:t>İnternet’te kendisine yapılmasını istemediği davranışları başkalarına da yapmamalıdır. Başkalarının içeriklerini izinsiz kullanmamalıdır.</a:t>
            </a:r>
          </a:p>
        </p:txBody>
      </p:sp>
    </p:spTree>
    <p:extLst>
      <p:ext uri="{BB962C8B-B14F-4D97-AF65-F5344CB8AC3E}">
        <p14:creationId xmlns:p14="http://schemas.microsoft.com/office/powerpoint/2010/main" val="4202855206"/>
      </p:ext>
    </p:extLst>
  </p:cSld>
  <p:clrMapOvr>
    <a:masterClrMapping/>
  </p:clrMapOvr>
  <p:transition spd="slow">
    <p:pull/>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Devre">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Devre">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vre">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Devre</Template>
  <TotalTime>1125</TotalTime>
  <Words>374</Words>
  <Application>Microsoft Office PowerPoint</Application>
  <PresentationFormat>Ekran Gösterisi (4:3)</PresentationFormat>
  <Paragraphs>45</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Trebuchet MS</vt:lpstr>
      <vt:lpstr>Tw Cen MT</vt:lpstr>
      <vt:lpstr>Wingdings</vt:lpstr>
      <vt:lpstr>Devre</vt:lpstr>
      <vt:lpstr>Dijital vatandaşlık uygulamalarını sınıflandırabilme</vt:lpstr>
      <vt:lpstr>DİJİTAL VATANDAŞLIK </vt:lpstr>
      <vt:lpstr>DİJİTAL YUTTAŞLIĞIN 9 BOYUTU</vt:lpstr>
      <vt:lpstr>DİJİTAL YUTTAŞLIĞIN 9 BOYUTU</vt:lpstr>
      <vt:lpstr>DİJİTAL YUTTAŞLIĞIN 9 BOYUTU</vt:lpstr>
      <vt:lpstr>DİJİTAL YUTTAŞLIĞIN 9 BOYUTU</vt:lpstr>
      <vt:lpstr>DİJİTAL YUTTAŞLIĞIN 9 BOYUTU</vt:lpstr>
      <vt:lpstr>DİJİTAL YUTTAŞLIĞIN 9 BOYUTU</vt:lpstr>
      <vt:lpstr>DİJİTAL YUTTAŞLIĞIN 9 BOYUTU</vt:lpstr>
      <vt:lpstr>DİJİTAL YUTTAŞLIĞIN 9 BOYUTU</vt:lpstr>
      <vt:lpstr>DİJİTAL YUTTAŞLIĞIN 9 BOYUTU</vt:lpstr>
      <vt:lpstr>E-Devlet Ne Sağlar?</vt:lpstr>
      <vt:lpstr>DİJİTAL VATANDAŞLIK uygulamaları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BİLİŞİM OKURYAZARLIĞI</dc:title>
  <dc:creator>Efe</dc:creator>
  <cp:lastModifiedBy>BTLab</cp:lastModifiedBy>
  <cp:revision>209</cp:revision>
  <dcterms:created xsi:type="dcterms:W3CDTF">2016-10-09T17:25:52Z</dcterms:created>
  <dcterms:modified xsi:type="dcterms:W3CDTF">2025-10-06T06:01:57Z</dcterms:modified>
</cp:coreProperties>
</file>