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</p:sldMasterIdLst>
  <p:sldIdLst>
    <p:sldId id="256" r:id="rId2"/>
    <p:sldId id="291" r:id="rId3"/>
    <p:sldId id="293" r:id="rId4"/>
    <p:sldId id="277" r:id="rId5"/>
    <p:sldId id="295" r:id="rId6"/>
    <p:sldId id="297" r:id="rId7"/>
    <p:sldId id="294" r:id="rId8"/>
    <p:sldId id="292" r:id="rId9"/>
    <p:sldId id="257" r:id="rId10"/>
    <p:sldId id="298" r:id="rId11"/>
    <p:sldId id="299" r:id="rId12"/>
    <p:sldId id="305" r:id="rId13"/>
    <p:sldId id="306" r:id="rId14"/>
    <p:sldId id="307" r:id="rId15"/>
    <p:sldId id="308" r:id="rId16"/>
    <p:sldId id="309" r:id="rId17"/>
    <p:sldId id="310" r:id="rId18"/>
    <p:sldId id="260" r:id="rId19"/>
    <p:sldId id="261" r:id="rId20"/>
    <p:sldId id="311" r:id="rId21"/>
    <p:sldId id="312" r:id="rId22"/>
    <p:sldId id="262" r:id="rId23"/>
    <p:sldId id="263" r:id="rId24"/>
    <p:sldId id="264" r:id="rId25"/>
    <p:sldId id="265" r:id="rId26"/>
    <p:sldId id="266" r:id="rId27"/>
    <p:sldId id="267" r:id="rId28"/>
    <p:sldId id="268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 65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67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8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1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6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8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0238" y="1122363"/>
            <a:ext cx="6593681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0238" y="3602038"/>
            <a:ext cx="659368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01052" y="5410202"/>
            <a:ext cx="2057400" cy="365125"/>
          </a:xfrm>
        </p:spPr>
        <p:txBody>
          <a:bodyPr/>
          <a:lstStyle/>
          <a:p>
            <a:fld id="{A23720DD-5B6D-40BF-8493-A6B52D484E6B}" type="datetimeFigureOut">
              <a:rPr lang="tr-TR" smtClean="0"/>
              <a:t>27.09.2025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0237" y="5410202"/>
            <a:ext cx="3843665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5603" y="5410200"/>
            <a:ext cx="578317" cy="365125"/>
          </a:xfrm>
        </p:spPr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23756006"/>
      </p:ext>
    </p:extLst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4304665"/>
            <a:ext cx="7434266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8" y="606426"/>
            <a:ext cx="7434266" cy="3299778"/>
          </a:xfrm>
          <a:prstGeom prst="round2DiagRect">
            <a:avLst>
              <a:gd name="adj1" fmla="val 5101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5124020"/>
            <a:ext cx="7433144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27.09.2025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84835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609600"/>
            <a:ext cx="7429466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419600"/>
            <a:ext cx="7428344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27.09.2025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009340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309919"/>
            <a:ext cx="74295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27.09.2025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52" name="TextBox 51"/>
          <p:cNvSpPr txBox="1"/>
          <p:nvPr/>
        </p:nvSpPr>
        <p:spPr>
          <a:xfrm>
            <a:off x="696579" y="71845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817473" y="276497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31145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2134042"/>
            <a:ext cx="74295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4657655"/>
            <a:ext cx="7428379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27.09.2025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58375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56059" y="3360263"/>
            <a:ext cx="2396432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5" y="2677635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6075" y="3363435"/>
            <a:ext cx="238895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3360263"/>
            <a:ext cx="2396226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27.09.2025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434429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905000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4404596"/>
            <a:ext cx="239643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666998"/>
            <a:ext cx="239643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4980859"/>
            <a:ext cx="239643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4404596"/>
            <a:ext cx="24003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0" y="2666998"/>
            <a:ext cx="2399205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4980857"/>
            <a:ext cx="24003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4404595"/>
            <a:ext cx="2393056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2" y="2666998"/>
            <a:ext cx="239622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4980855"/>
            <a:ext cx="2396226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27.09.2025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86788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27.09.2025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987382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609600"/>
            <a:ext cx="1503758" cy="5181601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7" y="609600"/>
            <a:ext cx="5811443" cy="5181601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27.09.2025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26873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856060" y="2249487"/>
            <a:ext cx="7429499" cy="3541714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9" name="Date Placeholder 3"/>
          <p:cNvSpPr>
            <a:spLocks noGrp="1"/>
          </p:cNvSpPr>
          <p:nvPr>
            <p:ph type="dt" sz="half" idx="10"/>
          </p:nvPr>
        </p:nvSpPr>
        <p:spPr>
          <a:xfrm>
            <a:off x="5592691" y="5883277"/>
            <a:ext cx="2057400" cy="365125"/>
          </a:xfrm>
        </p:spPr>
        <p:txBody>
          <a:bodyPr/>
          <a:lstStyle/>
          <a:p>
            <a:fld id="{A23720DD-5B6D-40BF-8493-A6B52D484E6B}" type="datetimeFigureOut">
              <a:rPr lang="tr-TR" smtClean="0"/>
              <a:t>27.09.2025</a:t>
            </a:fld>
            <a:endParaRPr lang="tr-TR"/>
          </a:p>
        </p:txBody>
      </p:sp>
      <p:sp>
        <p:nvSpPr>
          <p:cNvPr id="5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6059" y="5883276"/>
            <a:ext cx="4679482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07241" y="5883275"/>
            <a:ext cx="578317" cy="365125"/>
          </a:xfrm>
        </p:spPr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44564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419227"/>
            <a:ext cx="74295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424362"/>
            <a:ext cx="74295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27.09.2025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77965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2249486"/>
            <a:ext cx="3658792" cy="3541714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27.09.2025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92886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619127"/>
            <a:ext cx="7429500" cy="1477961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8902" y="2249486"/>
            <a:ext cx="3435949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8" y="3073398"/>
            <a:ext cx="3658793" cy="2717801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1992" y="2249485"/>
            <a:ext cx="3433565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073398"/>
            <a:ext cx="3656408" cy="2717801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27.09.2025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87764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27.09.2025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52570264"/>
      </p:ext>
    </p:extLst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27.09.2025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60796158"/>
      </p:ext>
    </p:extLst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29" y="609601"/>
            <a:ext cx="2892028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0" y="592666"/>
            <a:ext cx="4418407" cy="5198534"/>
          </a:xfrm>
        </p:spPr>
        <p:txBody>
          <a:bodyPr anchor="ctr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29" y="2249486"/>
            <a:ext cx="2892028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27.09.2025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1831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1" y="609600"/>
            <a:ext cx="3753962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32866" y="609600"/>
            <a:ext cx="3452693" cy="5181602"/>
          </a:xfrm>
          <a:prstGeom prst="round2DiagRect">
            <a:avLst>
              <a:gd name="adj1" fmla="val 6074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/>
            </a:lvl1pPr>
          </a:lstStyle>
          <a:p>
            <a:pPr marL="0" lvl="0" indent="0">
              <a:buNone/>
            </a:pPr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249486"/>
            <a:ext cx="3753964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27.09.2025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58777382"/>
      </p:ext>
    </p:extLst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9041774" cy="6858001"/>
            <a:chOff x="-14288" y="0"/>
            <a:chExt cx="9041774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8352798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2249487"/>
            <a:ext cx="74294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691" y="58832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27.09.2025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5883276"/>
            <a:ext cx="46794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241" y="5883275"/>
            <a:ext cx="578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023805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  <p:sldLayoutId id="2147483708" r:id="rId17"/>
  </p:sldLayoutIdLst>
  <p:transition spd="slow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827584" y="1340768"/>
            <a:ext cx="7772400" cy="1780108"/>
          </a:xfrm>
        </p:spPr>
        <p:txBody>
          <a:bodyPr>
            <a:normAutofit/>
          </a:bodyPr>
          <a:lstStyle/>
          <a:p>
            <a:pPr algn="ctr"/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BİLİŞİM teknolojilerinin SINIFLANDIRILMASI</a:t>
            </a:r>
          </a:p>
        </p:txBody>
      </p:sp>
      <p:sp>
        <p:nvSpPr>
          <p:cNvPr id="5" name="Alt Başlık 4">
            <a:extLst>
              <a:ext uri="{FF2B5EF4-FFF2-40B4-BE49-F238E27FC236}">
                <a16:creationId xmlns:a16="http://schemas.microsoft.com/office/drawing/2014/main" id="{9BB30605-9A6E-6D2E-AC1A-B811294757D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92315077"/>
      </p:ext>
    </p:extLst>
  </p:cSld>
  <p:clrMapOvr>
    <a:masterClrMapping/>
  </p:clrMapOvr>
  <p:transition spd="slow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252728"/>
          </a:xfrm>
        </p:spPr>
        <p:txBody>
          <a:bodyPr>
            <a:normAutofit/>
          </a:bodyPr>
          <a:lstStyle/>
          <a:p>
            <a:pPr algn="ctr"/>
            <a:r>
              <a:rPr lang="tr-TR" b="1" cap="smal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BİLGİ ve İLETİŞİM TEKNOLOJİSİ NEDİR?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755576" y="1916832"/>
            <a:ext cx="7429499" cy="3541714"/>
          </a:xfrm>
        </p:spPr>
        <p:txBody>
          <a:bodyPr/>
          <a:lstStyle/>
          <a:p>
            <a:pPr algn="just"/>
            <a:r>
              <a:rPr lang="tr-TR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Bilgi ve iletişim teknolojisi, </a:t>
            </a:r>
            <a:r>
              <a:rPr lang="tr-TR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bilginin üretilmesi, toplanması, biriktirilmesi, işlenmesi yayılması ve korunmasına yardımcı olan araçlara verilen isimdir. </a:t>
            </a:r>
          </a:p>
          <a:p>
            <a:r>
              <a:rPr lang="tr-TR" b="1" cap="small" dirty="0"/>
              <a:t> 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696817"/>
            <a:ext cx="4320480" cy="2207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700586"/>
      </p:ext>
    </p:extLst>
  </p:cSld>
  <p:clrMapOvr>
    <a:masterClrMapping/>
  </p:clrMapOvr>
  <p:transition spd="slow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Donanım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937320"/>
            <a:ext cx="2664296" cy="2500339"/>
          </a:xfrm>
        </p:spPr>
      </p:pic>
      <p:sp>
        <p:nvSpPr>
          <p:cNvPr id="5" name="Metin kutusu 4"/>
          <p:cNvSpPr txBox="1"/>
          <p:nvPr/>
        </p:nvSpPr>
        <p:spPr>
          <a:xfrm>
            <a:off x="4067944" y="2937320"/>
            <a:ext cx="30963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Bir bilgisayar sistemini oluşturan ve fiziksel olarak dokunulabilen</a:t>
            </a:r>
          </a:p>
          <a:p>
            <a:r>
              <a:rPr lang="tr-T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araçların tümüne </a:t>
            </a:r>
            <a:r>
              <a:rPr lang="tr-TR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donanım</a:t>
            </a:r>
            <a:r>
              <a:rPr lang="tr-T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denir.</a:t>
            </a:r>
          </a:p>
        </p:txBody>
      </p:sp>
    </p:spTree>
    <p:extLst>
      <p:ext uri="{BB962C8B-B14F-4D97-AF65-F5344CB8AC3E}">
        <p14:creationId xmlns:p14="http://schemas.microsoft.com/office/powerpoint/2010/main" val="2245668639"/>
      </p:ext>
    </p:extLst>
  </p:cSld>
  <p:clrMapOvr>
    <a:masterClrMapping/>
  </p:clrMapOvr>
  <p:transition spd="slow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Yazılım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709664"/>
            <a:ext cx="2804771" cy="2592288"/>
          </a:xfrm>
        </p:spPr>
      </p:pic>
      <p:sp>
        <p:nvSpPr>
          <p:cNvPr id="5" name="Metin kutusu 4"/>
          <p:cNvSpPr txBox="1"/>
          <p:nvPr/>
        </p:nvSpPr>
        <p:spPr>
          <a:xfrm>
            <a:off x="4499992" y="2709664"/>
            <a:ext cx="42496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Bilgisayar donanımının istenilen amaçlar doğrultusunda</a:t>
            </a:r>
          </a:p>
          <a:p>
            <a:r>
              <a:rPr lang="tr-T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çalıştırılmasıyla kullanıcının bilgisayarda istediği işlemleri yapabilmesini</a:t>
            </a:r>
          </a:p>
          <a:p>
            <a:r>
              <a:rPr lang="tr-T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sağlayan programlardır.</a:t>
            </a:r>
          </a:p>
        </p:txBody>
      </p:sp>
    </p:spTree>
    <p:extLst>
      <p:ext uri="{BB962C8B-B14F-4D97-AF65-F5344CB8AC3E}">
        <p14:creationId xmlns:p14="http://schemas.microsoft.com/office/powerpoint/2010/main" val="3327789566"/>
      </p:ext>
    </p:extLst>
  </p:cSld>
  <p:clrMapOvr>
    <a:masterClrMapping/>
  </p:clrMapOvr>
  <p:transition spd="slow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Arayüz</a:t>
            </a:r>
            <a:endParaRPr lang="tr-T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880574"/>
            <a:ext cx="2929190" cy="2658804"/>
          </a:xfrm>
        </p:spPr>
      </p:pic>
      <p:sp>
        <p:nvSpPr>
          <p:cNvPr id="5" name="Metin kutusu 4"/>
          <p:cNvSpPr txBox="1"/>
          <p:nvPr/>
        </p:nvSpPr>
        <p:spPr>
          <a:xfrm>
            <a:off x="4477846" y="2880574"/>
            <a:ext cx="41266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Elektronik cihazlardaki yazılımların kontrolü amacıyla kullanılan ortak yüzeylere verilen isimdir.</a:t>
            </a:r>
          </a:p>
        </p:txBody>
      </p:sp>
    </p:spTree>
    <p:extLst>
      <p:ext uri="{BB962C8B-B14F-4D97-AF65-F5344CB8AC3E}">
        <p14:creationId xmlns:p14="http://schemas.microsoft.com/office/powerpoint/2010/main" val="2736617743"/>
      </p:ext>
    </p:extLst>
  </p:cSld>
  <p:clrMapOvr>
    <a:masterClrMapping/>
  </p:clrMapOvr>
  <p:transition spd="slow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Etkileşim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068960"/>
            <a:ext cx="2950400" cy="2520280"/>
          </a:xfrm>
        </p:spPr>
      </p:pic>
      <p:sp>
        <p:nvSpPr>
          <p:cNvPr id="5" name="Metin kutusu 4"/>
          <p:cNvSpPr txBox="1"/>
          <p:nvPr/>
        </p:nvSpPr>
        <p:spPr>
          <a:xfrm>
            <a:off x="4355976" y="3068960"/>
            <a:ext cx="41157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Teknolojik araçların </a:t>
            </a:r>
            <a:r>
              <a:rPr lang="tr-TR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arayüzleri</a:t>
            </a:r>
            <a:r>
              <a:rPr lang="tr-T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aracılığıyla bizimle kurdukları</a:t>
            </a:r>
          </a:p>
          <a:p>
            <a:r>
              <a:rPr lang="tr-T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iletişimdir.</a:t>
            </a:r>
          </a:p>
        </p:txBody>
      </p:sp>
    </p:spTree>
    <p:extLst>
      <p:ext uri="{BB962C8B-B14F-4D97-AF65-F5344CB8AC3E}">
        <p14:creationId xmlns:p14="http://schemas.microsoft.com/office/powerpoint/2010/main" val="971087544"/>
      </p:ext>
    </p:extLst>
  </p:cSld>
  <p:clrMapOvr>
    <a:masterClrMapping/>
  </p:clrMapOvr>
  <p:transition spd="slow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Soru</a:t>
            </a: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sz="3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İnsanlar uzaktaki kişilerle hangi yöntemlerle iletişim kurarlar? 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93"/>
          <a:stretch/>
        </p:blipFill>
        <p:spPr>
          <a:xfrm>
            <a:off x="3547623" y="3933056"/>
            <a:ext cx="2048753" cy="2090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128448"/>
      </p:ext>
    </p:extLst>
  </p:cSld>
  <p:clrMapOvr>
    <a:masterClrMapping/>
  </p:clrMapOvr>
  <p:transition spd="slow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Soru</a:t>
            </a: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sz="4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Sizce hangi yöntem en hızlı iletişim kurmayı sağlar?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93"/>
          <a:stretch/>
        </p:blipFill>
        <p:spPr>
          <a:xfrm>
            <a:off x="3455055" y="3962610"/>
            <a:ext cx="2231508" cy="227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295901"/>
      </p:ext>
    </p:extLst>
  </p:cSld>
  <p:clrMapOvr>
    <a:masterClrMapping/>
  </p:clrMapOvr>
  <p:transition spd="slow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İnternet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708920"/>
            <a:ext cx="2880320" cy="2390053"/>
          </a:xfrm>
        </p:spPr>
      </p:pic>
      <p:sp>
        <p:nvSpPr>
          <p:cNvPr id="5" name="Metin kutusu 4"/>
          <p:cNvSpPr txBox="1"/>
          <p:nvPr/>
        </p:nvSpPr>
        <p:spPr>
          <a:xfrm>
            <a:off x="4283968" y="2708920"/>
            <a:ext cx="43204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Diğer bilgisayar ağlarının birbirine bağlanmasıyla oluşmuş ve farklı noktalar arasında elektronik veri alışverişine olanak sağlayan dünyaca yaygın ağ sistemidir.</a:t>
            </a:r>
          </a:p>
        </p:txBody>
      </p:sp>
    </p:spTree>
    <p:extLst>
      <p:ext uri="{BB962C8B-B14F-4D97-AF65-F5344CB8AC3E}">
        <p14:creationId xmlns:p14="http://schemas.microsoft.com/office/powerpoint/2010/main" val="216495508"/>
      </p:ext>
    </p:extLst>
  </p:cSld>
  <p:clrMapOvr>
    <a:masterClrMapping/>
  </p:clrMapOvr>
  <p:transition spd="slow"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Bilgi ve İletişim Teknolojilerinin Kullanıldığı Alanlar</a:t>
            </a:r>
            <a:endParaRPr lang="tr-T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827584" y="2492896"/>
            <a:ext cx="7408333" cy="3450696"/>
          </a:xfrm>
        </p:spPr>
        <p:txBody>
          <a:bodyPr/>
          <a:lstStyle/>
          <a:p>
            <a:r>
              <a:rPr lang="tr-TR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Sağlık : </a:t>
            </a:r>
            <a:r>
              <a:rPr lang="tr-TR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Hasta kayıtları ve sonuçların bilgisayar ortamında alınması, bilgisayarlı tomografi , E-Randevu, E-Reçete </a:t>
            </a:r>
            <a:r>
              <a:rPr lang="tr-TR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v.s</a:t>
            </a:r>
            <a:endParaRPr lang="tr-TR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4149080"/>
            <a:ext cx="3312368" cy="1997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287923"/>
      </p:ext>
    </p:extLst>
  </p:cSld>
  <p:clrMapOvr>
    <a:masterClrMapping/>
  </p:clrMapOvr>
  <p:transition spd="slow">
    <p:pul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Bilgi ve İletişim Teknolojilerinin Kullanıldığı Alanlar</a:t>
            </a:r>
            <a:endParaRPr lang="tr-T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Eğitim: </a:t>
            </a:r>
            <a:r>
              <a:rPr lang="tr-TR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Ödev yapımı ve araştırılması, notların bakılması, idari işlerde kullanılması , etkileşimli tahta </a:t>
            </a:r>
            <a:r>
              <a:rPr lang="tr-TR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v.s</a:t>
            </a:r>
            <a:endParaRPr lang="tr-TR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4149080"/>
            <a:ext cx="3508896" cy="2325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464997"/>
      </p:ext>
    </p:extLst>
  </p:cSld>
  <p:clrMapOvr>
    <a:masterClrMapping/>
  </p:clrMapOvr>
  <p:transition spd="slow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BİLİŞİM İLE TANIŞIYORUM</a:t>
            </a: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Sizce en eski teknolojik araç ne olabilir?</a:t>
            </a:r>
          </a:p>
          <a:p>
            <a:r>
              <a:rPr lang="tr-TR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Bugün kullandığımız teknolojik araçlar yerine eskiden ne kullanılıyordu?</a:t>
            </a:r>
          </a:p>
          <a:p>
            <a:r>
              <a:rPr lang="tr-TR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Bir nesneyi teknolojik olarak tanımlayabilmemiz için nesnenin hangi özelliklere sahip olması gerekiyor ?</a:t>
            </a:r>
          </a:p>
        </p:txBody>
      </p:sp>
    </p:spTree>
    <p:extLst>
      <p:ext uri="{BB962C8B-B14F-4D97-AF65-F5344CB8AC3E}">
        <p14:creationId xmlns:p14="http://schemas.microsoft.com/office/powerpoint/2010/main" val="1684725164"/>
      </p:ext>
    </p:extLst>
  </p:cSld>
  <p:clrMapOvr>
    <a:masterClrMapping/>
  </p:clrMapOvr>
  <p:transition spd="slow">
    <p:pul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Bilgi ve İletişim Teknolojilerinin Kullanıldığı Alanlar</a:t>
            </a:r>
            <a:endParaRPr lang="tr-T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Ulaşım : </a:t>
            </a:r>
            <a:r>
              <a:rPr lang="tr-TR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GPS, </a:t>
            </a:r>
            <a:r>
              <a:rPr lang="tr-TR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navigasyon</a:t>
            </a:r>
            <a:r>
              <a:rPr lang="tr-TR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radar, </a:t>
            </a:r>
            <a:r>
              <a:rPr lang="tr-TR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mobese</a:t>
            </a:r>
            <a:r>
              <a:rPr lang="tr-TR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v.s</a:t>
            </a:r>
            <a:endParaRPr lang="tr-TR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212976"/>
            <a:ext cx="3672408" cy="283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354737"/>
      </p:ext>
    </p:extLst>
  </p:cSld>
  <p:clrMapOvr>
    <a:masterClrMapping/>
  </p:clrMapOvr>
  <p:transition spd="slow">
    <p:pull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Bilgi ve İletişim Teknolojilerinin Kullanıldığı Alanlar</a:t>
            </a:r>
            <a:endParaRPr lang="tr-T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Güvenlik : </a:t>
            </a:r>
            <a:r>
              <a:rPr lang="tr-TR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kameralar, alarm sistemleri, X-Ray </a:t>
            </a:r>
            <a:r>
              <a:rPr lang="tr-TR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v.s</a:t>
            </a:r>
            <a:endParaRPr lang="tr-TR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212976"/>
            <a:ext cx="2592288" cy="2424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997975"/>
      </p:ext>
    </p:extLst>
  </p:cSld>
  <p:clrMapOvr>
    <a:masterClrMapping/>
  </p:clrMapOvr>
  <p:transition spd="slow">
    <p:pull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Bilgi ve İletişim Teknolojilerinin Kullanıldığı Alanlar</a:t>
            </a:r>
            <a:endParaRPr lang="tr-T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>
                <a:solidFill>
                  <a:srgbClr val="FF0000"/>
                </a:solidFill>
              </a:rPr>
              <a:t>Günlük Yaşam: </a:t>
            </a:r>
            <a:r>
              <a:rPr lang="tr-TR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İletişim,oyun,sosyal</a:t>
            </a:r>
            <a:r>
              <a:rPr lang="tr-TR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medya kullanımı </a:t>
            </a:r>
            <a:r>
              <a:rPr lang="tr-TR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v.s</a:t>
            </a:r>
            <a:endParaRPr lang="tr-TR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342" y="3503212"/>
            <a:ext cx="3745818" cy="2247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84813"/>
      </p:ext>
    </p:extLst>
  </p:cSld>
  <p:clrMapOvr>
    <a:masterClrMapping/>
  </p:clrMapOvr>
  <p:transition spd="slow">
    <p:pull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Bilgi ve İletişim Teknolojilerinin Kullanıldığı Alanlar</a:t>
            </a:r>
            <a:endParaRPr lang="tr-T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>
                <a:solidFill>
                  <a:srgbClr val="FF0000"/>
                </a:solidFill>
              </a:rPr>
              <a:t>Mühendislik: </a:t>
            </a:r>
            <a:r>
              <a:rPr lang="tr-TR" dirty="0"/>
              <a:t>Proje çizimleri ve iş takibi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255302"/>
            <a:ext cx="4032448" cy="268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318226"/>
      </p:ext>
    </p:extLst>
  </p:cSld>
  <p:clrMapOvr>
    <a:masterClrMapping/>
  </p:clrMapOvr>
  <p:transition spd="slow">
    <p:pull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Bilgi ve İletişim Teknolojilerinin Kullanıldığı Alanlar</a:t>
            </a:r>
            <a:endParaRPr lang="tr-T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>
                <a:solidFill>
                  <a:srgbClr val="FF0000"/>
                </a:solidFill>
              </a:rPr>
              <a:t>İletişim: </a:t>
            </a:r>
            <a:r>
              <a:rPr lang="tr-TR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Görüntülü konuşma, sosyal medyanın etkin olarak kullanılması, elektronik posta ile e-mail alma ve gönderme, video konferans yöntemi</a:t>
            </a: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804" y="4149080"/>
            <a:ext cx="3528392" cy="2286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718399"/>
      </p:ext>
    </p:extLst>
  </p:cSld>
  <p:clrMapOvr>
    <a:masterClrMapping/>
  </p:clrMapOvr>
  <p:transition spd="slow">
    <p:pull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Bilgi ve İletişim Teknolojilerinin Kullanıldığı Alanlar</a:t>
            </a:r>
            <a:endParaRPr lang="tr-T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>
                <a:solidFill>
                  <a:srgbClr val="FF0000"/>
                </a:solidFill>
              </a:rPr>
              <a:t>Sinema Sektörü: </a:t>
            </a:r>
            <a:r>
              <a:rPr lang="tr-TR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Film montajların yapılması ve izlenmesi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746" y="3716477"/>
            <a:ext cx="3784507" cy="2523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360955"/>
      </p:ext>
    </p:extLst>
  </p:cSld>
  <p:clrMapOvr>
    <a:masterClrMapping/>
  </p:clrMapOvr>
  <p:transition spd="slow">
    <p:pull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Bilgi ve İletişim Teknolojilerinin Kullanıldığı Alanlar</a:t>
            </a:r>
            <a:endParaRPr lang="tr-T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>
                <a:solidFill>
                  <a:srgbClr val="FF0000"/>
                </a:solidFill>
              </a:rPr>
              <a:t>Üretim Sanayi: </a:t>
            </a:r>
            <a:r>
              <a:rPr lang="tr-TR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Makinelerin bilgisayara bağlı çalışması, özellikle son yıllarda bilgisayarlarda ürünlerin tasarlanıp 3 boyutlu yazıcıdan çıktı alınarak üretim sanayisinde büyük gelişmeler ve yenilikler olmuştur.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820" y="4725144"/>
            <a:ext cx="3240360" cy="1806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240341"/>
      </p:ext>
    </p:extLst>
  </p:cSld>
  <p:clrMapOvr>
    <a:masterClrMapping/>
  </p:clrMapOvr>
  <p:transition spd="slow">
    <p:pull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Bilgi ve İletişim Teknolojilerinin Kullanıldığı Alanlar</a:t>
            </a:r>
            <a:endParaRPr lang="tr-T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323528" y="2097088"/>
            <a:ext cx="8640959" cy="3450696"/>
          </a:xfrm>
        </p:spPr>
        <p:txBody>
          <a:bodyPr/>
          <a:lstStyle/>
          <a:p>
            <a:r>
              <a:rPr lang="tr-TR" b="1" dirty="0">
                <a:solidFill>
                  <a:srgbClr val="FF0000"/>
                </a:solidFill>
              </a:rPr>
              <a:t>Uçak ve Savunma Sanayi: </a:t>
            </a:r>
            <a:r>
              <a:rPr lang="tr-TR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Uçak ve Savunma Sanayisinde bilgisayarlar etkin olarak kullanılmaktadır. Son zamanlarda insansız uçaklar (</a:t>
            </a:r>
            <a:r>
              <a:rPr lang="tr-TR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iha</a:t>
            </a:r>
            <a:r>
              <a:rPr lang="tr-TR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 karadan bilgisayardan kontrol edilerek uçurulmaktadır. Pilotların eğitimi uçuş simülasyonları bilgisayar ortamında yapılmaktadır.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796" y="4515837"/>
            <a:ext cx="3672408" cy="2063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424056"/>
      </p:ext>
    </p:extLst>
  </p:cSld>
  <p:clrMapOvr>
    <a:masterClrMapping/>
  </p:clrMapOvr>
  <p:transition spd="slow">
    <p:pull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Bilgi ve İletişim Teknolojilerinin Kullanıldığı Alanlar</a:t>
            </a:r>
            <a:endParaRPr lang="tr-T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323528" y="1988840"/>
            <a:ext cx="8640959" cy="3450696"/>
          </a:xfrm>
        </p:spPr>
        <p:txBody>
          <a:bodyPr/>
          <a:lstStyle/>
          <a:p>
            <a:r>
              <a:rPr lang="tr-TR" b="1" dirty="0">
                <a:solidFill>
                  <a:srgbClr val="FF0000"/>
                </a:solidFill>
              </a:rPr>
              <a:t>Ticaret ve Bankacılık: </a:t>
            </a:r>
            <a:r>
              <a:rPr lang="tr-TR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Özellikle bankacılık sektöründe bilgisayar olmazsa hiçbir işlem yapılamaz. Para transferleri, para çekme, yatırma, fatura ödeme </a:t>
            </a:r>
            <a:r>
              <a:rPr lang="tr-TR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v.s</a:t>
            </a:r>
            <a:r>
              <a:rPr lang="tr-TR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gibi işlemler hep bilgisayar ve sistemleri kullanılarak gerçekleştirilmektedir.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4581128"/>
            <a:ext cx="4331072" cy="214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069869"/>
      </p:ext>
    </p:extLst>
  </p:cSld>
  <p:clrMapOvr>
    <a:masterClrMapping/>
  </p:clrMapOvr>
  <p:transition spd="slow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NEDEN BİLİŞİM ?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3" t="4506" r="4953" b="12087"/>
          <a:stretch/>
        </p:blipFill>
        <p:spPr>
          <a:xfrm>
            <a:off x="2267744" y="2796779"/>
            <a:ext cx="4910089" cy="2563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104985"/>
      </p:ext>
    </p:extLst>
  </p:cSld>
  <p:clrMapOvr>
    <a:masterClrMapping/>
  </p:clrMapOvr>
  <p:transition spd="slow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Bilgi Nedir ?</a:t>
            </a: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856061" y="2249487"/>
            <a:ext cx="4940076" cy="3541714"/>
          </a:xfrm>
        </p:spPr>
        <p:txBody>
          <a:bodyPr/>
          <a:lstStyle/>
          <a:p>
            <a:pPr algn="just"/>
            <a:r>
              <a:rPr lang="tr-TR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Bir konu ya da iş konusunda öğrenilen ya da öğretilen şeylerdir. İnsan aklının erebileceği olgu, gerçek ve ilkelerin bütünüdür.</a:t>
            </a:r>
          </a:p>
        </p:txBody>
      </p:sp>
      <p:pic>
        <p:nvPicPr>
          <p:cNvPr id="5" name="Picture 9" descr="http://2.bp.blogspot.com/-4Lmf30onFgI/T-uAzhanzeI/AAAAAAAAADw/SqO2Lml20Nk/s1600/zeka-gelistirm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708920"/>
            <a:ext cx="1723902" cy="1737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8592698"/>
      </p:ext>
    </p:extLst>
  </p:cSld>
  <p:clrMapOvr>
    <a:masterClrMapping/>
  </p:clrMapOvr>
  <p:transition spd="slow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İletişim Nedir?</a:t>
            </a: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4283968" y="2581267"/>
            <a:ext cx="4752528" cy="3450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Duygu, düşünce ya da bilgilerin; ses, yazı ya da sembollerle paylaşılmasıdır. Araç kullanarak ya da kullanmadan yapılabilecek bir bilgi alışverişidir.</a:t>
            </a: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28" y="2581267"/>
            <a:ext cx="3506717" cy="2719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041389"/>
      </p:ext>
    </p:extLst>
  </p:cSld>
  <p:clrMapOvr>
    <a:masterClrMapping/>
  </p:clrMapOvr>
  <p:transition spd="slow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Bilişim Nedir?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776594"/>
            <a:ext cx="2808753" cy="2907306"/>
          </a:xfrm>
        </p:spPr>
      </p:pic>
      <p:sp>
        <p:nvSpPr>
          <p:cNvPr id="5" name="Metin kutusu 4"/>
          <p:cNvSpPr txBox="1"/>
          <p:nvPr/>
        </p:nvSpPr>
        <p:spPr>
          <a:xfrm>
            <a:off x="4211960" y="2776594"/>
            <a:ext cx="43204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Bilginin bilgi ve iletişim teknolojilerini kullanarak üretilmesi,</a:t>
            </a:r>
          </a:p>
          <a:p>
            <a:r>
              <a:rPr lang="tr-T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saklanması, iletilmesi ve ihtiyaca uygun olarak biçimlendirilmesi ile ilgilenilen</a:t>
            </a:r>
          </a:p>
          <a:p>
            <a:r>
              <a:rPr lang="tr-T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bir çalışma alanıdır.</a:t>
            </a:r>
          </a:p>
        </p:txBody>
      </p:sp>
    </p:spTree>
    <p:extLst>
      <p:ext uri="{BB962C8B-B14F-4D97-AF65-F5344CB8AC3E}">
        <p14:creationId xmlns:p14="http://schemas.microsoft.com/office/powerpoint/2010/main" val="1138498106"/>
      </p:ext>
    </p:extLst>
  </p:cSld>
  <p:clrMapOvr>
    <a:masterClrMapping/>
  </p:clrMapOvr>
  <p:transition spd="slow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Teknoloji Nedir?</a:t>
            </a:r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915" y="2249488"/>
            <a:ext cx="5994995" cy="3541712"/>
          </a:xfrm>
        </p:spPr>
      </p:pic>
    </p:spTree>
    <p:extLst>
      <p:ext uri="{BB962C8B-B14F-4D97-AF65-F5344CB8AC3E}">
        <p14:creationId xmlns:p14="http://schemas.microsoft.com/office/powerpoint/2010/main" val="1231619846"/>
      </p:ext>
    </p:extLst>
  </p:cSld>
  <p:clrMapOvr>
    <a:masterClrMapping/>
  </p:clrMapOvr>
  <p:transition spd="slow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Teknoloji Nedir?</a:t>
            </a: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796383" y="1844824"/>
            <a:ext cx="7408333" cy="3450696"/>
          </a:xfrm>
        </p:spPr>
        <p:txBody>
          <a:bodyPr/>
          <a:lstStyle/>
          <a:p>
            <a:pPr marL="0" indent="0">
              <a:buNone/>
            </a:pPr>
            <a:r>
              <a:rPr lang="tr-TR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Teknoloji: </a:t>
            </a:r>
            <a:r>
              <a:rPr lang="tr-TR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İnsanın yaşamını kolaylaştırmak amacıyla geliştirdiği araç gereçlerle bunlara ilişkin bilgilerin tümü.</a:t>
            </a:r>
          </a:p>
        </p:txBody>
      </p:sp>
      <p:pic>
        <p:nvPicPr>
          <p:cNvPr id="4" name="Picture 5" descr="http://www.bilgigunlugu.com/files/bilg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473669"/>
            <a:ext cx="2443163" cy="208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http://deoxy.org/img/experience-knowled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438554"/>
            <a:ext cx="2539592" cy="2116327"/>
          </a:xfrm>
          <a:prstGeom prst="ellipse">
            <a:avLst/>
          </a:prstGeom>
          <a:noFill/>
          <a:effectLst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3270520825"/>
      </p:ext>
    </p:extLst>
  </p:cSld>
  <p:clrMapOvr>
    <a:masterClrMapping/>
  </p:clrMapOvr>
  <p:transition spd="slow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252728"/>
          </a:xfrm>
        </p:spPr>
        <p:txBody>
          <a:bodyPr>
            <a:normAutofit/>
          </a:bodyPr>
          <a:lstStyle/>
          <a:p>
            <a:pPr algn="ctr"/>
            <a:r>
              <a:rPr lang="tr-TR" b="1" cap="smal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BİLGİ ve İLETİŞİM TEKNOLOJİSİ NEDİR?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b="1" cap="small" dirty="0"/>
              <a:t> </a:t>
            </a: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491049"/>
            <a:ext cx="6264696" cy="3300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878556"/>
      </p:ext>
    </p:extLst>
  </p:cSld>
  <p:clrMapOvr>
    <a:masterClrMapping/>
  </p:clrMapOvr>
  <p:transition spd="slow">
    <p:pull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vre">
  <a:themeElements>
    <a:clrScheme name="Devre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Devre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v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TM04033919[[fn=Devre]]</Template>
  <TotalTime>580</TotalTime>
  <Words>510</Words>
  <Application>Microsoft Office PowerPoint</Application>
  <PresentationFormat>Ekran Gösterisi (4:3)</PresentationFormat>
  <Paragraphs>62</Paragraphs>
  <Slides>28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28</vt:i4>
      </vt:variant>
    </vt:vector>
  </HeadingPairs>
  <TitlesOfParts>
    <vt:vector size="33" baseType="lpstr">
      <vt:lpstr>Arial</vt:lpstr>
      <vt:lpstr>Calibri</vt:lpstr>
      <vt:lpstr>Trebuchet MS</vt:lpstr>
      <vt:lpstr>Tw Cen MT</vt:lpstr>
      <vt:lpstr>Devre</vt:lpstr>
      <vt:lpstr>BİLİŞİM teknolojilerinin SINIFLANDIRILMASI</vt:lpstr>
      <vt:lpstr>BİLİŞİM İLE TANIŞIYORUM</vt:lpstr>
      <vt:lpstr>NEDEN BİLİŞİM ?</vt:lpstr>
      <vt:lpstr>Bilgi Nedir ?</vt:lpstr>
      <vt:lpstr>İletişim Nedir?</vt:lpstr>
      <vt:lpstr>Bilişim Nedir?</vt:lpstr>
      <vt:lpstr>Teknoloji Nedir?</vt:lpstr>
      <vt:lpstr>Teknoloji Nedir?</vt:lpstr>
      <vt:lpstr>BİLGİ ve İLETİŞİM TEKNOLOJİSİ NEDİR? </vt:lpstr>
      <vt:lpstr>BİLGİ ve İLETİŞİM TEKNOLOJİSİ NEDİR? </vt:lpstr>
      <vt:lpstr>Donanım</vt:lpstr>
      <vt:lpstr>Yazılım</vt:lpstr>
      <vt:lpstr>Arayüz</vt:lpstr>
      <vt:lpstr>Etkileşim</vt:lpstr>
      <vt:lpstr>Soru</vt:lpstr>
      <vt:lpstr>Soru</vt:lpstr>
      <vt:lpstr>İnternet</vt:lpstr>
      <vt:lpstr>Bilgi ve İletişim Teknolojilerinin Kullanıldığı Alanlar</vt:lpstr>
      <vt:lpstr>Bilgi ve İletişim Teknolojilerinin Kullanıldığı Alanlar</vt:lpstr>
      <vt:lpstr>Bilgi ve İletişim Teknolojilerinin Kullanıldığı Alanlar</vt:lpstr>
      <vt:lpstr>Bilgi ve İletişim Teknolojilerinin Kullanıldığı Alanlar</vt:lpstr>
      <vt:lpstr>Bilgi ve İletişim Teknolojilerinin Kullanıldığı Alanlar</vt:lpstr>
      <vt:lpstr>Bilgi ve İletişim Teknolojilerinin Kullanıldığı Alanlar</vt:lpstr>
      <vt:lpstr>Bilgi ve İletişim Teknolojilerinin Kullanıldığı Alanlar</vt:lpstr>
      <vt:lpstr>Bilgi ve İletişim Teknolojilerinin Kullanıldığı Alanlar</vt:lpstr>
      <vt:lpstr>Bilgi ve İletişim Teknolojilerinin Kullanıldığı Alanlar</vt:lpstr>
      <vt:lpstr>Bilgi ve İletişim Teknolojilerinin Kullanıldığı Alanlar</vt:lpstr>
      <vt:lpstr>Bilgi ve İletişim Teknolojilerinin Kullanıldığı Alanlar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BİLİŞİM OKURYAZARLIĞI</dc:title>
  <dc:creator>Efe</dc:creator>
  <cp:lastModifiedBy>BTLab</cp:lastModifiedBy>
  <cp:revision>103</cp:revision>
  <dcterms:created xsi:type="dcterms:W3CDTF">2016-10-09T17:25:52Z</dcterms:created>
  <dcterms:modified xsi:type="dcterms:W3CDTF">2025-09-26T21:51:08Z</dcterms:modified>
</cp:coreProperties>
</file>