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61" r:id="rId18"/>
    <p:sldId id="362" r:id="rId19"/>
    <p:sldId id="363" r:id="rId20"/>
    <p:sldId id="364" r:id="rId21"/>
    <p:sldId id="365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37104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66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438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14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940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32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696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456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6272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5148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0202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1297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490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8620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3639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3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15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26.09.2025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4798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780108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6.1.4</a:t>
            </a:r>
            <a:b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Etik ve İnternet Etiği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150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02998" y="330590"/>
            <a:ext cx="7673999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000" b="1" dirty="0"/>
              <a:t>İnternet ortamında tanımadığınız veya </a:t>
            </a:r>
            <a:endParaRPr lang="tr-TR" sz="3000" b="1" dirty="0" smtClean="0"/>
          </a:p>
          <a:p>
            <a:pPr algn="ctr" fontAlgn="base"/>
            <a:r>
              <a:rPr lang="tr-TR" sz="3000" b="1" dirty="0" smtClean="0"/>
              <a:t>şüphelendiğiniz </a:t>
            </a:r>
          </a:p>
          <a:p>
            <a:pPr algn="ctr" fontAlgn="base"/>
            <a:r>
              <a:rPr lang="tr-TR" sz="3000" b="1" dirty="0" smtClean="0"/>
              <a:t>kişilere </a:t>
            </a:r>
            <a:r>
              <a:rPr lang="tr-TR" sz="3000" b="1" dirty="0"/>
              <a:t>kişisel ve </a:t>
            </a:r>
            <a:r>
              <a:rPr lang="tr-TR" sz="3000" b="1" dirty="0" smtClean="0"/>
              <a:t>özel </a:t>
            </a:r>
            <a:endParaRPr lang="tr-TR" sz="3000" b="1" dirty="0"/>
          </a:p>
          <a:p>
            <a:pPr algn="ctr" fontAlgn="base"/>
            <a:r>
              <a:rPr lang="tr-TR" sz="3000" b="1" dirty="0"/>
              <a:t>bilgilerinizi </a:t>
            </a:r>
            <a:endParaRPr lang="tr-TR" sz="3000" b="1" dirty="0" smtClean="0"/>
          </a:p>
          <a:p>
            <a:pPr algn="ctr" fontAlgn="base"/>
            <a:r>
              <a:rPr lang="tr-TR" sz="3000" b="1" dirty="0" smtClean="0"/>
              <a:t>vermeyin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42176467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59" y="333357"/>
            <a:ext cx="7676381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200" b="1" dirty="0"/>
              <a:t>Lisanssız yazılımlar ve içerikler (müzik, resim, fotoğraf video vs.) kullanmayın.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3342146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38401" y="333357"/>
            <a:ext cx="7676380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200" b="1" dirty="0"/>
              <a:t>Çeşitli yollarla kırılmış, içeriği değiştirilmiş veya güvenilir olmayan </a:t>
            </a:r>
            <a:r>
              <a:rPr lang="tr-TR" sz="3200" b="1" dirty="0" smtClean="0"/>
              <a:t>yazılımlar yüklemeyin</a:t>
            </a:r>
            <a:r>
              <a:rPr lang="tr-TR" sz="3200" b="1" dirty="0"/>
              <a:t>.</a:t>
            </a:r>
          </a:p>
          <a:p>
            <a:pPr algn="ctr" fontAlgn="base"/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29357705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33357"/>
            <a:ext cx="7532364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tr-TR" sz="2600" b="1" dirty="0" smtClean="0"/>
          </a:p>
          <a:p>
            <a:pPr algn="ctr" fontAlgn="base"/>
            <a:r>
              <a:rPr lang="tr-TR" sz="2600" b="1" dirty="0" smtClean="0"/>
              <a:t>Bilgisayar </a:t>
            </a:r>
            <a:r>
              <a:rPr lang="tr-TR" sz="2600" b="1" dirty="0"/>
              <a:t>sistemini korumaya yönelik </a:t>
            </a:r>
            <a:r>
              <a:rPr lang="tr-TR" sz="2600" b="1" dirty="0" err="1"/>
              <a:t>antivirüs</a:t>
            </a:r>
            <a:r>
              <a:rPr lang="tr-TR" sz="2600" b="1" dirty="0"/>
              <a:t>, güvenlik duvarı gibi yazılımlar </a:t>
            </a:r>
            <a:r>
              <a:rPr lang="tr-TR" sz="2600" b="1" dirty="0" smtClean="0"/>
              <a:t>kullanın ve </a:t>
            </a:r>
            <a:r>
              <a:rPr lang="tr-TR" sz="2600" b="1" dirty="0"/>
              <a:t>mümkün olduğunca güncellemelerini yapın.</a:t>
            </a:r>
          </a:p>
          <a:p>
            <a:pPr algn="ctr" fontAlgn="base"/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27324286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59" y="316736"/>
            <a:ext cx="7604373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tr-TR" sz="2600" b="1" dirty="0" smtClean="0"/>
          </a:p>
          <a:p>
            <a:pPr algn="ctr" fontAlgn="base"/>
            <a:r>
              <a:rPr lang="tr-TR" sz="2600" b="1" dirty="0"/>
              <a:t>Telefon, e-posta vs. gibi yollarla sizden kişisel bilgilerinizi (ad, </a:t>
            </a:r>
            <a:r>
              <a:rPr lang="tr-TR" sz="2600" b="1" dirty="0" err="1"/>
              <a:t>soyad</a:t>
            </a:r>
            <a:r>
              <a:rPr lang="tr-TR" sz="2600" b="1" dirty="0"/>
              <a:t>, adres, </a:t>
            </a:r>
            <a:r>
              <a:rPr lang="tr-TR" sz="2600" b="1" dirty="0" smtClean="0"/>
              <a:t>telefon gibi</a:t>
            </a:r>
            <a:r>
              <a:rPr lang="tr-TR" sz="2600" b="1" dirty="0"/>
              <a:t>), </a:t>
            </a:r>
            <a:endParaRPr lang="tr-TR" sz="2600" b="1" dirty="0" smtClean="0"/>
          </a:p>
          <a:p>
            <a:pPr algn="ctr" fontAlgn="base"/>
            <a:r>
              <a:rPr lang="tr-TR" sz="2600" b="1" dirty="0" smtClean="0"/>
              <a:t>parolanızı </a:t>
            </a:r>
            <a:r>
              <a:rPr lang="tr-TR" sz="2600" b="1" dirty="0"/>
              <a:t>ya da kredi kartı şifrenizi isteyenlere itibar </a:t>
            </a:r>
            <a:endParaRPr lang="tr-TR" sz="2600" b="1" dirty="0" smtClean="0"/>
          </a:p>
          <a:p>
            <a:pPr algn="ctr" fontAlgn="base"/>
            <a:r>
              <a:rPr lang="tr-TR" sz="2600" b="1" dirty="0" smtClean="0"/>
              <a:t>etmeyin</a:t>
            </a:r>
            <a:r>
              <a:rPr lang="tr-TR" sz="2600" b="1" dirty="0"/>
              <a:t>.</a:t>
            </a:r>
          </a:p>
          <a:p>
            <a:pPr algn="ctr" fontAlgn="base"/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24171860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00146"/>
            <a:ext cx="7532364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800" b="1" dirty="0"/>
              <a:t>İnternet ortamında tanımadığınız veya şüphelendiğiniz kişilere kişisel ve </a:t>
            </a:r>
            <a:r>
              <a:rPr lang="tr-TR" sz="2800" b="1" dirty="0" smtClean="0"/>
              <a:t>özel </a:t>
            </a:r>
            <a:endParaRPr lang="tr-TR" sz="2800" b="1" dirty="0"/>
          </a:p>
          <a:p>
            <a:pPr algn="ctr" fontAlgn="base"/>
            <a:r>
              <a:rPr lang="tr-TR" sz="2800" b="1" dirty="0"/>
              <a:t>bilgilerinizi </a:t>
            </a:r>
            <a:endParaRPr lang="tr-TR" sz="2800" b="1" dirty="0" smtClean="0"/>
          </a:p>
          <a:p>
            <a:pPr algn="ctr" fontAlgn="base"/>
            <a:r>
              <a:rPr lang="tr-TR" sz="2800" b="1" dirty="0" smtClean="0"/>
              <a:t>vermeyin</a:t>
            </a:r>
            <a:r>
              <a:rPr lang="tr-TR" sz="2800" b="1" dirty="0"/>
              <a:t>!</a:t>
            </a:r>
          </a:p>
          <a:p>
            <a:pPr algn="ctr" fontAlgn="base"/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322361136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33357"/>
            <a:ext cx="7582255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800" b="1" dirty="0"/>
              <a:t>Telif haklarıyla korunmuş içerikleri (müzik, film, oyun vs.) kesinlikle korsan </a:t>
            </a:r>
            <a:r>
              <a:rPr lang="tr-TR" sz="2800" b="1" dirty="0" smtClean="0"/>
              <a:t>olarak temin </a:t>
            </a:r>
            <a:r>
              <a:rPr lang="tr-TR" sz="2800" b="1" dirty="0"/>
              <a:t>etmeyin, indirmeyin ve paylaşmayın!</a:t>
            </a:r>
          </a:p>
          <a:p>
            <a:pPr algn="ctr" fontAlgn="base"/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27687814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71600" y="333357"/>
            <a:ext cx="7604372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200" b="1" dirty="0"/>
              <a:t>İnternet özgürlüğünüzü kullanırken başkalarını rahatsız etmeyin.</a:t>
            </a:r>
          </a:p>
        </p:txBody>
      </p:sp>
    </p:spTree>
    <p:extLst>
      <p:ext uri="{BB962C8B-B14F-4D97-AF65-F5344CB8AC3E}">
        <p14:creationId xmlns:p14="http://schemas.microsoft.com/office/powerpoint/2010/main" val="1090324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43608" y="333357"/>
            <a:ext cx="7532364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200" b="1" dirty="0"/>
              <a:t>Hatalıysanız özür dilemekten çekinmeyin. İyi ve nazik olmaktan hiçbir zarar görmezsiniz</a:t>
            </a:r>
          </a:p>
        </p:txBody>
      </p:sp>
    </p:spTree>
    <p:extLst>
      <p:ext uri="{BB962C8B-B14F-4D97-AF65-F5344CB8AC3E}">
        <p14:creationId xmlns:p14="http://schemas.microsoft.com/office/powerpoint/2010/main" val="40943410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44445"/>
            <a:ext cx="7604372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200" b="1" dirty="0"/>
              <a:t>Size yapılmasını istemediğinizi siz de başkasına yapmayın!</a:t>
            </a:r>
          </a:p>
        </p:txBody>
      </p:sp>
    </p:spTree>
    <p:extLst>
      <p:ext uri="{BB962C8B-B14F-4D97-AF65-F5344CB8AC3E}">
        <p14:creationId xmlns:p14="http://schemas.microsoft.com/office/powerpoint/2010/main" val="3711231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ETİK DEĞERLER</a:t>
            </a:r>
            <a:b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ETİK NEDİR?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99593" y="2492896"/>
            <a:ext cx="4248471" cy="3450696"/>
          </a:xfrm>
        </p:spPr>
        <p:txBody>
          <a:bodyPr/>
          <a:lstStyle/>
          <a:p>
            <a:pPr algn="just"/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Etik; </a:t>
            </a:r>
            <a:r>
              <a:rPr lang="tr-TR" dirty="0">
                <a:latin typeface="Arial" pitchFamily="34" charset="0"/>
                <a:cs typeface="Arial" pitchFamily="34" charset="0"/>
              </a:rPr>
              <a:t>doğru ile yanlışı, haklı ile haksızı, iyi ile kötüyü, adil ile adil olmayanı ayırt etmek, bunun sonucunda da doğru, haklı, iyi ve adil olduğuna inandığımız şeyleri yapmaktır.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852936"/>
            <a:ext cx="3312368" cy="204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5926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33357"/>
            <a:ext cx="7604372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400" b="1" dirty="0"/>
              <a:t>Bilgisayar karşısında uzun süre vakit geçirmemeliyiz. Çünkü zaman çok değerlidir. Zamanımızı boş yere bilgisayar karşısında harcamamalıyız.</a:t>
            </a:r>
          </a:p>
        </p:txBody>
      </p:sp>
    </p:spTree>
    <p:extLst>
      <p:ext uri="{BB962C8B-B14F-4D97-AF65-F5344CB8AC3E}">
        <p14:creationId xmlns:p14="http://schemas.microsoft.com/office/powerpoint/2010/main" val="90716538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971600" y="333357"/>
            <a:ext cx="7604372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400" b="1" dirty="0"/>
              <a:t>Anne ve babanıza karşı açık, şeffaf ve dürüst olun. İnternette yapacağınız maceralı yolculuklarınızda onları da yanınıza almaktan çekinmeyin.</a:t>
            </a:r>
          </a:p>
        </p:txBody>
      </p:sp>
    </p:spTree>
    <p:extLst>
      <p:ext uri="{BB962C8B-B14F-4D97-AF65-F5344CB8AC3E}">
        <p14:creationId xmlns:p14="http://schemas.microsoft.com/office/powerpoint/2010/main" val="13273607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15969" y="188640"/>
            <a:ext cx="7429499" cy="147857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ETİĞİ NEDİR?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39552" y="1988840"/>
            <a:ext cx="4104456" cy="4221086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>
                <a:latin typeface="Arial" pitchFamily="34" charset="0"/>
                <a:cs typeface="Arial" pitchFamily="34" charset="0"/>
              </a:rPr>
              <a:t>İnternet üzerinde iletişimde bulunurken doğru ve ahlaki olan davranışlarla, yanlış ve ahlaki olmayan davranışları belirleyen kurallar bütünüdür. 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İnternet etiği,</a:t>
            </a:r>
            <a:r>
              <a:rPr lang="tr-TR" dirty="0">
                <a:latin typeface="Arial" pitchFamily="34" charset="0"/>
                <a:cs typeface="Arial" pitchFamily="34" charset="0"/>
              </a:rPr>
              <a:t> gerçek hayatta insanlara gösterdiğiniz saygı ve nezaketin internet ortamında da gösterilmesidir.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132856"/>
            <a:ext cx="3657406" cy="314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8464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30602" y="358300"/>
            <a:ext cx="8161878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tr-TR" sz="2800" b="1" dirty="0"/>
              <a:t>Sosyal ağlarda, forum ve sohbet yazılımlarında kişi veya </a:t>
            </a:r>
            <a:r>
              <a:rPr lang="tr-TR" sz="2800" b="1" dirty="0" smtClean="0"/>
              <a:t>kurumlara </a:t>
            </a:r>
            <a:r>
              <a:rPr lang="tr-TR" sz="2800" b="1" dirty="0"/>
              <a:t>karşı küfür</a:t>
            </a:r>
            <a:r>
              <a:rPr lang="tr-TR" sz="2800" b="1" dirty="0" smtClean="0"/>
              <a:t>, hakaret </a:t>
            </a:r>
            <a:r>
              <a:rPr lang="tr-TR" sz="2800" b="1" dirty="0"/>
              <a:t>veya aşağılayıcı sözler </a:t>
            </a:r>
            <a:r>
              <a:rPr lang="tr-TR" sz="2800" b="1" dirty="0" smtClean="0"/>
              <a:t>kullanmayın</a:t>
            </a:r>
            <a:r>
              <a:rPr lang="tr-TR" sz="2800" b="1" dirty="0"/>
              <a:t>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60750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33357"/>
            <a:ext cx="7892404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600" b="1" dirty="0"/>
              <a:t>Türkçe’mizi en güzel şekilde kullanmaya çalışın.</a:t>
            </a:r>
          </a:p>
        </p:txBody>
      </p:sp>
    </p:spTree>
    <p:extLst>
      <p:ext uri="{BB962C8B-B14F-4D97-AF65-F5344CB8AC3E}">
        <p14:creationId xmlns:p14="http://schemas.microsoft.com/office/powerpoint/2010/main" val="24189443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30602" y="344445"/>
            <a:ext cx="7801838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400" b="1" dirty="0"/>
              <a:t>Kimsenin e-posta ve çeşitli hesaplarına </a:t>
            </a:r>
            <a:r>
              <a:rPr lang="tr-TR" sz="2400" b="1" dirty="0" smtClean="0"/>
              <a:t>(</a:t>
            </a:r>
            <a:r>
              <a:rPr lang="tr-TR" sz="2400" b="1" dirty="0" err="1" smtClean="0"/>
              <a:t>facebook</a:t>
            </a:r>
            <a:r>
              <a:rPr lang="tr-TR" sz="2400" b="1" dirty="0"/>
              <a:t>, </a:t>
            </a:r>
            <a:endParaRPr lang="tr-TR" sz="2400" b="1" dirty="0" smtClean="0"/>
          </a:p>
          <a:p>
            <a:pPr algn="ctr" fontAlgn="base"/>
            <a:r>
              <a:rPr lang="tr-TR" sz="2400" b="1" dirty="0" err="1" smtClean="0"/>
              <a:t>twitter</a:t>
            </a:r>
            <a:r>
              <a:rPr lang="tr-TR" sz="2400" b="1" dirty="0"/>
              <a:t> vs.) giriş yapmaya</a:t>
            </a:r>
            <a:r>
              <a:rPr lang="tr-TR" sz="2400" b="1" dirty="0" smtClean="0"/>
              <a:t>, şifresini</a:t>
            </a:r>
            <a:r>
              <a:rPr lang="tr-TR" sz="2400" b="1" dirty="0"/>
              <a:t>  tahmin etme yoluyla ele </a:t>
            </a:r>
            <a:r>
              <a:rPr lang="tr-TR" sz="2400" b="1" dirty="0" smtClean="0"/>
              <a:t>geçirmeye</a:t>
            </a:r>
            <a:r>
              <a:rPr lang="tr-TR" sz="2400" b="1" dirty="0"/>
              <a:t> </a:t>
            </a:r>
            <a:endParaRPr lang="tr-TR" sz="2400" b="1" dirty="0" smtClean="0"/>
          </a:p>
          <a:p>
            <a:pPr algn="ctr" fontAlgn="base"/>
            <a:r>
              <a:rPr lang="tr-TR" sz="2400" b="1" dirty="0" smtClean="0"/>
              <a:t>çalışmayın</a:t>
            </a:r>
            <a:r>
              <a:rPr lang="tr-TR" sz="24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528009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56060" y="333357"/>
            <a:ext cx="7604372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800" b="1" dirty="0"/>
              <a:t>Sahte hesaplar oluşturmayın ve bu hesapları kullanarak paylaşımlar yapmayın!</a:t>
            </a:r>
          </a:p>
        </p:txBody>
      </p:sp>
    </p:spTree>
    <p:extLst>
      <p:ext uri="{BB962C8B-B14F-4D97-AF65-F5344CB8AC3E}">
        <p14:creationId xmlns:p14="http://schemas.microsoft.com/office/powerpoint/2010/main" val="13640450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823059" y="333357"/>
            <a:ext cx="7781389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2800" b="1" dirty="0"/>
              <a:t>Başkasına ait bilgisayarı, interneti ve ağları izinsiz olarak kullanmayın</a:t>
            </a:r>
            <a:r>
              <a:rPr lang="tr-TR" sz="2800" b="1" dirty="0" smtClean="0"/>
              <a:t>, </a:t>
            </a:r>
            <a:endParaRPr lang="tr-TR" sz="2800" b="1" dirty="0"/>
          </a:p>
          <a:p>
            <a:pPr algn="ctr" fontAlgn="base"/>
            <a:r>
              <a:rPr lang="tr-TR" sz="2800" b="1" dirty="0"/>
              <a:t>bilgileri silmeyin, değiştirmeyin veya kopyalamayın!</a:t>
            </a:r>
          </a:p>
        </p:txBody>
      </p:sp>
    </p:spTree>
    <p:extLst>
      <p:ext uri="{BB962C8B-B14F-4D97-AF65-F5344CB8AC3E}">
        <p14:creationId xmlns:p14="http://schemas.microsoft.com/office/powerpoint/2010/main" val="24260675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730603" y="287286"/>
            <a:ext cx="7554956" cy="1478570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İNTERNET KULLANIRKEN UYULMASI GEREKEN ETİK KURALLAR</a:t>
            </a:r>
            <a:endParaRPr lang="tr-T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8530" y="2852936"/>
            <a:ext cx="3345470" cy="348264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30602" y="1927066"/>
            <a:ext cx="4752528" cy="439248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tr-TR" sz="3600" b="1" dirty="0" smtClean="0"/>
              <a:t>Kaynak göstermeden içerik kullanmamalıyız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41622095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Devre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Devre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v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1373</TotalTime>
  <Words>324</Words>
  <Application>Microsoft Office PowerPoint</Application>
  <PresentationFormat>Ekran Gösterisi (4:3)</PresentationFormat>
  <Paragraphs>54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Tw Cen MT</vt:lpstr>
      <vt:lpstr>Devre</vt:lpstr>
      <vt:lpstr>6.1.4 Etik ve İnternet Etiği</vt:lpstr>
      <vt:lpstr>ETİK DEĞERLER ETİK NEDİR?</vt:lpstr>
      <vt:lpstr>İNTERNET ETİĞİ NEDİR?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  <vt:lpstr>İNTERNET KULLANIRKEN UYULMASI GEREKEN ETİK KURALLAR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BİLİŞİM OKURYAZARLIĞI</dc:title>
  <dc:creator>Efe</dc:creator>
  <cp:lastModifiedBy>BTLab</cp:lastModifiedBy>
  <cp:revision>261</cp:revision>
  <dcterms:created xsi:type="dcterms:W3CDTF">2016-10-09T17:25:52Z</dcterms:created>
  <dcterms:modified xsi:type="dcterms:W3CDTF">2025-09-26T18:53:44Z</dcterms:modified>
</cp:coreProperties>
</file>